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2" r:id="rId1"/>
  </p:sldMasterIdLst>
  <p:notesMasterIdLst>
    <p:notesMasterId r:id="rId35"/>
  </p:notesMasterIdLst>
  <p:handoutMasterIdLst>
    <p:handoutMasterId r:id="rId36"/>
  </p:handoutMasterIdLst>
  <p:sldIdLst>
    <p:sldId id="300" r:id="rId2"/>
    <p:sldId id="330" r:id="rId3"/>
    <p:sldId id="331" r:id="rId4"/>
    <p:sldId id="332" r:id="rId5"/>
    <p:sldId id="339" r:id="rId6"/>
    <p:sldId id="333" r:id="rId7"/>
    <p:sldId id="336" r:id="rId8"/>
    <p:sldId id="337" r:id="rId9"/>
    <p:sldId id="334" r:id="rId10"/>
    <p:sldId id="335" r:id="rId11"/>
    <p:sldId id="346" r:id="rId12"/>
    <p:sldId id="340" r:id="rId13"/>
    <p:sldId id="341" r:id="rId14"/>
    <p:sldId id="342" r:id="rId15"/>
    <p:sldId id="343" r:id="rId16"/>
    <p:sldId id="344" r:id="rId17"/>
    <p:sldId id="345" r:id="rId18"/>
    <p:sldId id="347" r:id="rId19"/>
    <p:sldId id="348" r:id="rId20"/>
    <p:sldId id="349" r:id="rId21"/>
    <p:sldId id="350" r:id="rId22"/>
    <p:sldId id="351" r:id="rId23"/>
    <p:sldId id="363" r:id="rId24"/>
    <p:sldId id="361" r:id="rId25"/>
    <p:sldId id="353" r:id="rId26"/>
    <p:sldId id="354" r:id="rId27"/>
    <p:sldId id="355" r:id="rId28"/>
    <p:sldId id="356" r:id="rId29"/>
    <p:sldId id="362" r:id="rId30"/>
    <p:sldId id="357" r:id="rId31"/>
    <p:sldId id="358" r:id="rId32"/>
    <p:sldId id="359" r:id="rId33"/>
    <p:sldId id="360" r:id="rId34"/>
  </p:sldIdLst>
  <p:sldSz cx="9144000" cy="6858000" type="overhead"/>
  <p:notesSz cx="7099300" cy="10234613"/>
  <p:defaultTextStyle>
    <a:defPPr>
      <a:defRPr lang="en-GB"/>
    </a:defPPr>
    <a:lvl1pPr algn="l" rtl="0" eaLnBrk="0" fontAlgn="base" hangingPunct="0">
      <a:spcBef>
        <a:spcPct val="20000"/>
      </a:spcBef>
      <a:spcAft>
        <a:spcPct val="25000"/>
      </a:spcAft>
      <a:buClr>
        <a:schemeClr val="accent2"/>
      </a:buClr>
      <a:buSzPct val="80000"/>
      <a:buFont typeface="Monotype Sorts" pitchFamily="2" charset="2"/>
      <a:buChar char="n"/>
      <a:defRPr sz="1900" b="1" kern="1200">
        <a:solidFill>
          <a:srgbClr val="993300"/>
        </a:solidFill>
        <a:latin typeface="Arial Black" pitchFamily="34" charset="0"/>
        <a:ea typeface="+mn-ea"/>
        <a:cs typeface="+mn-cs"/>
      </a:defRPr>
    </a:lvl1pPr>
    <a:lvl2pPr marL="457200" algn="l" rtl="0" eaLnBrk="0" fontAlgn="base" hangingPunct="0">
      <a:spcBef>
        <a:spcPct val="20000"/>
      </a:spcBef>
      <a:spcAft>
        <a:spcPct val="25000"/>
      </a:spcAft>
      <a:buClr>
        <a:schemeClr val="accent2"/>
      </a:buClr>
      <a:buSzPct val="80000"/>
      <a:buFont typeface="Monotype Sorts" pitchFamily="2" charset="2"/>
      <a:buChar char="n"/>
      <a:defRPr sz="1900" b="1" kern="1200">
        <a:solidFill>
          <a:srgbClr val="993300"/>
        </a:solidFill>
        <a:latin typeface="Arial Black" pitchFamily="34" charset="0"/>
        <a:ea typeface="+mn-ea"/>
        <a:cs typeface="+mn-cs"/>
      </a:defRPr>
    </a:lvl2pPr>
    <a:lvl3pPr marL="914400" algn="l" rtl="0" eaLnBrk="0" fontAlgn="base" hangingPunct="0">
      <a:spcBef>
        <a:spcPct val="20000"/>
      </a:spcBef>
      <a:spcAft>
        <a:spcPct val="25000"/>
      </a:spcAft>
      <a:buClr>
        <a:schemeClr val="accent2"/>
      </a:buClr>
      <a:buSzPct val="80000"/>
      <a:buFont typeface="Monotype Sorts" pitchFamily="2" charset="2"/>
      <a:buChar char="n"/>
      <a:defRPr sz="1900" b="1" kern="1200">
        <a:solidFill>
          <a:srgbClr val="993300"/>
        </a:solidFill>
        <a:latin typeface="Arial Black" pitchFamily="34" charset="0"/>
        <a:ea typeface="+mn-ea"/>
        <a:cs typeface="+mn-cs"/>
      </a:defRPr>
    </a:lvl3pPr>
    <a:lvl4pPr marL="1371600" algn="l" rtl="0" eaLnBrk="0" fontAlgn="base" hangingPunct="0">
      <a:spcBef>
        <a:spcPct val="20000"/>
      </a:spcBef>
      <a:spcAft>
        <a:spcPct val="25000"/>
      </a:spcAft>
      <a:buClr>
        <a:schemeClr val="accent2"/>
      </a:buClr>
      <a:buSzPct val="80000"/>
      <a:buFont typeface="Monotype Sorts" pitchFamily="2" charset="2"/>
      <a:buChar char="n"/>
      <a:defRPr sz="1900" b="1" kern="1200">
        <a:solidFill>
          <a:srgbClr val="993300"/>
        </a:solidFill>
        <a:latin typeface="Arial Black" pitchFamily="34" charset="0"/>
        <a:ea typeface="+mn-ea"/>
        <a:cs typeface="+mn-cs"/>
      </a:defRPr>
    </a:lvl4pPr>
    <a:lvl5pPr marL="1828800" algn="l" rtl="0" eaLnBrk="0" fontAlgn="base" hangingPunct="0">
      <a:spcBef>
        <a:spcPct val="20000"/>
      </a:spcBef>
      <a:spcAft>
        <a:spcPct val="25000"/>
      </a:spcAft>
      <a:buClr>
        <a:schemeClr val="accent2"/>
      </a:buClr>
      <a:buSzPct val="80000"/>
      <a:buFont typeface="Monotype Sorts" pitchFamily="2" charset="2"/>
      <a:buChar char="n"/>
      <a:defRPr sz="1900" b="1" kern="1200">
        <a:solidFill>
          <a:srgbClr val="993300"/>
        </a:solidFill>
        <a:latin typeface="Arial Black" pitchFamily="34" charset="0"/>
        <a:ea typeface="+mn-ea"/>
        <a:cs typeface="+mn-cs"/>
      </a:defRPr>
    </a:lvl5pPr>
    <a:lvl6pPr marL="2286000" algn="l" defTabSz="914400" rtl="0" eaLnBrk="1" latinLnBrk="0" hangingPunct="1">
      <a:defRPr sz="1900" b="1" kern="1200">
        <a:solidFill>
          <a:srgbClr val="993300"/>
        </a:solidFill>
        <a:latin typeface="Arial Black" pitchFamily="34" charset="0"/>
        <a:ea typeface="+mn-ea"/>
        <a:cs typeface="+mn-cs"/>
      </a:defRPr>
    </a:lvl6pPr>
    <a:lvl7pPr marL="2743200" algn="l" defTabSz="914400" rtl="0" eaLnBrk="1" latinLnBrk="0" hangingPunct="1">
      <a:defRPr sz="1900" b="1" kern="1200">
        <a:solidFill>
          <a:srgbClr val="993300"/>
        </a:solidFill>
        <a:latin typeface="Arial Black" pitchFamily="34" charset="0"/>
        <a:ea typeface="+mn-ea"/>
        <a:cs typeface="+mn-cs"/>
      </a:defRPr>
    </a:lvl7pPr>
    <a:lvl8pPr marL="3200400" algn="l" defTabSz="914400" rtl="0" eaLnBrk="1" latinLnBrk="0" hangingPunct="1">
      <a:defRPr sz="1900" b="1" kern="1200">
        <a:solidFill>
          <a:srgbClr val="993300"/>
        </a:solidFill>
        <a:latin typeface="Arial Black" pitchFamily="34" charset="0"/>
        <a:ea typeface="+mn-ea"/>
        <a:cs typeface="+mn-cs"/>
      </a:defRPr>
    </a:lvl8pPr>
    <a:lvl9pPr marL="3657600" algn="l" defTabSz="914400" rtl="0" eaLnBrk="1" latinLnBrk="0" hangingPunct="1">
      <a:defRPr sz="1900" b="1" kern="1200">
        <a:solidFill>
          <a:srgbClr val="993300"/>
        </a:solidFill>
        <a:latin typeface="Arial Black"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CC3300"/>
    <a:srgbClr val="993300"/>
    <a:srgbClr val="009900"/>
    <a:srgbClr val="CCECFF"/>
    <a:srgbClr val="CC9900"/>
    <a:srgbClr val="CC6600"/>
    <a:srgbClr val="FF3300"/>
    <a:srgbClr val="8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615" autoAdjust="0"/>
    <p:restoredTop sz="72604" autoAdjust="0"/>
  </p:normalViewPr>
  <p:slideViewPr>
    <p:cSldViewPr snapToGrid="0" snapToObjects="1">
      <p:cViewPr>
        <p:scale>
          <a:sx n="60" d="100"/>
          <a:sy n="60" d="100"/>
        </p:scale>
        <p:origin x="-1164" y="-468"/>
      </p:cViewPr>
      <p:guideLst>
        <p:guide orient="horz" pos="2161"/>
        <p:guide pos="2880"/>
      </p:guideLst>
    </p:cSldViewPr>
  </p:slideViewPr>
  <p:outlineViewPr>
    <p:cViewPr>
      <p:scale>
        <a:sx n="33" d="100"/>
        <a:sy n="33" d="100"/>
      </p:scale>
      <p:origin x="0" y="10218"/>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p:scale>
          <a:sx n="100" d="100"/>
          <a:sy n="100" d="100"/>
        </p:scale>
        <p:origin x="-1560" y="504"/>
      </p:cViewPr>
      <p:guideLst>
        <p:guide orient="horz" pos="3224"/>
        <p:guide pos="2237"/>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4722" name="Rectangle 2"/>
          <p:cNvSpPr>
            <a:spLocks noGrp="1" noChangeArrowheads="1"/>
          </p:cNvSpPr>
          <p:nvPr>
            <p:ph type="hdr" sz="quarter"/>
          </p:nvPr>
        </p:nvSpPr>
        <p:spPr bwMode="auto">
          <a:xfrm>
            <a:off x="0" y="0"/>
            <a:ext cx="3076575" cy="512763"/>
          </a:xfrm>
          <a:prstGeom prst="rect">
            <a:avLst/>
          </a:prstGeom>
          <a:noFill/>
          <a:ln w="9525">
            <a:noFill/>
            <a:miter lim="800000"/>
            <a:headEnd/>
            <a:tailEnd/>
          </a:ln>
          <a:effectLst/>
        </p:spPr>
        <p:txBody>
          <a:bodyPr vert="horz" wrap="square" lIns="99022" tIns="49512" rIns="99022" bIns="49512" numCol="1" anchor="t" anchorCtr="0" compatLnSpc="1">
            <a:prstTxWarp prst="textNoShape">
              <a:avLst/>
            </a:prstTxWarp>
          </a:bodyPr>
          <a:lstStyle>
            <a:lvl1pPr defTabSz="990600">
              <a:spcBef>
                <a:spcPct val="0"/>
              </a:spcBef>
              <a:spcAft>
                <a:spcPct val="0"/>
              </a:spcAft>
              <a:buClrTx/>
              <a:buSzTx/>
              <a:buFontTx/>
              <a:buNone/>
              <a:defRPr sz="1400" b="0">
                <a:solidFill>
                  <a:schemeClr val="tx1"/>
                </a:solidFill>
                <a:latin typeface="Times New Roman" pitchFamily="18" charset="0"/>
              </a:defRPr>
            </a:lvl1pPr>
          </a:lstStyle>
          <a:p>
            <a:pPr>
              <a:defRPr/>
            </a:pPr>
            <a:r>
              <a:rPr lang="es-ES"/>
              <a:t>UPM.EUI.TEI</a:t>
            </a:r>
          </a:p>
        </p:txBody>
      </p:sp>
      <p:sp>
        <p:nvSpPr>
          <p:cNvPr id="414723" name="Rectangle 3"/>
          <p:cNvSpPr>
            <a:spLocks noGrp="1" noChangeArrowheads="1"/>
          </p:cNvSpPr>
          <p:nvPr>
            <p:ph type="dt" sz="quarter" idx="1"/>
          </p:nvPr>
        </p:nvSpPr>
        <p:spPr bwMode="auto">
          <a:xfrm>
            <a:off x="4022725" y="0"/>
            <a:ext cx="3076575" cy="512763"/>
          </a:xfrm>
          <a:prstGeom prst="rect">
            <a:avLst/>
          </a:prstGeom>
          <a:noFill/>
          <a:ln w="9525">
            <a:noFill/>
            <a:miter lim="800000"/>
            <a:headEnd/>
            <a:tailEnd/>
          </a:ln>
          <a:effectLst/>
        </p:spPr>
        <p:txBody>
          <a:bodyPr vert="horz" wrap="square" lIns="99022" tIns="49512" rIns="99022" bIns="49512" numCol="1" anchor="t" anchorCtr="0" compatLnSpc="1">
            <a:prstTxWarp prst="textNoShape">
              <a:avLst/>
            </a:prstTxWarp>
          </a:bodyPr>
          <a:lstStyle>
            <a:lvl1pPr algn="r" defTabSz="990600">
              <a:spcBef>
                <a:spcPct val="0"/>
              </a:spcBef>
              <a:spcAft>
                <a:spcPct val="0"/>
              </a:spcAft>
              <a:buClrTx/>
              <a:buSzTx/>
              <a:buFontTx/>
              <a:buNone/>
              <a:defRPr sz="1400" b="0">
                <a:solidFill>
                  <a:schemeClr val="tx1"/>
                </a:solidFill>
                <a:latin typeface="Times New Roman" pitchFamily="18" charset="0"/>
              </a:defRPr>
            </a:lvl1pPr>
          </a:lstStyle>
          <a:p>
            <a:pPr>
              <a:defRPr/>
            </a:pPr>
            <a:fld id="{C1669716-1AA3-4D8D-8377-331EFA51C104}" type="datetime1">
              <a:rPr lang="es-ES_tradnl"/>
              <a:pPr>
                <a:defRPr/>
              </a:pPr>
              <a:t>25/11/2013</a:t>
            </a:fld>
            <a:endParaRPr lang="es-ES"/>
          </a:p>
        </p:txBody>
      </p:sp>
      <p:sp>
        <p:nvSpPr>
          <p:cNvPr id="414724" name="Rectangle 4"/>
          <p:cNvSpPr>
            <a:spLocks noGrp="1" noChangeArrowheads="1"/>
          </p:cNvSpPr>
          <p:nvPr>
            <p:ph type="ftr" sz="quarter" idx="2"/>
          </p:nvPr>
        </p:nvSpPr>
        <p:spPr bwMode="auto">
          <a:xfrm>
            <a:off x="0" y="9721850"/>
            <a:ext cx="3076575" cy="512763"/>
          </a:xfrm>
          <a:prstGeom prst="rect">
            <a:avLst/>
          </a:prstGeom>
          <a:noFill/>
          <a:ln w="9525">
            <a:noFill/>
            <a:miter lim="800000"/>
            <a:headEnd/>
            <a:tailEnd/>
          </a:ln>
          <a:effectLst/>
        </p:spPr>
        <p:txBody>
          <a:bodyPr vert="horz" wrap="square" lIns="99022" tIns="49512" rIns="99022" bIns="49512" numCol="1" anchor="b" anchorCtr="0" compatLnSpc="1">
            <a:prstTxWarp prst="textNoShape">
              <a:avLst/>
            </a:prstTxWarp>
          </a:bodyPr>
          <a:lstStyle>
            <a:lvl1pPr defTabSz="990600">
              <a:spcBef>
                <a:spcPct val="0"/>
              </a:spcBef>
              <a:spcAft>
                <a:spcPct val="0"/>
              </a:spcAft>
              <a:buClrTx/>
              <a:buSzTx/>
              <a:buFontTx/>
              <a:buNone/>
              <a:defRPr sz="1400" b="0">
                <a:solidFill>
                  <a:schemeClr val="tx1"/>
                </a:solidFill>
                <a:latin typeface="Times New Roman" pitchFamily="18" charset="0"/>
              </a:defRPr>
            </a:lvl1pPr>
          </a:lstStyle>
          <a:p>
            <a:pPr>
              <a:defRPr/>
            </a:pPr>
            <a:endParaRPr lang="es-ES"/>
          </a:p>
        </p:txBody>
      </p:sp>
      <p:sp>
        <p:nvSpPr>
          <p:cNvPr id="414725" name="Rectangle 5"/>
          <p:cNvSpPr>
            <a:spLocks noGrp="1" noChangeArrowheads="1"/>
          </p:cNvSpPr>
          <p:nvPr>
            <p:ph type="sldNum" sz="quarter" idx="3"/>
          </p:nvPr>
        </p:nvSpPr>
        <p:spPr bwMode="auto">
          <a:xfrm>
            <a:off x="4022725" y="9721850"/>
            <a:ext cx="3076575" cy="512763"/>
          </a:xfrm>
          <a:prstGeom prst="rect">
            <a:avLst/>
          </a:prstGeom>
          <a:noFill/>
          <a:ln w="9525">
            <a:noFill/>
            <a:miter lim="800000"/>
            <a:headEnd/>
            <a:tailEnd/>
          </a:ln>
          <a:effectLst/>
        </p:spPr>
        <p:txBody>
          <a:bodyPr vert="horz" wrap="square" lIns="99022" tIns="49512" rIns="99022" bIns="49512" numCol="1" anchor="b" anchorCtr="0" compatLnSpc="1">
            <a:prstTxWarp prst="textNoShape">
              <a:avLst/>
            </a:prstTxWarp>
          </a:bodyPr>
          <a:lstStyle>
            <a:lvl1pPr algn="r" defTabSz="990600">
              <a:spcBef>
                <a:spcPct val="0"/>
              </a:spcBef>
              <a:spcAft>
                <a:spcPct val="0"/>
              </a:spcAft>
              <a:buClrTx/>
              <a:buSzTx/>
              <a:buFontTx/>
              <a:buNone/>
              <a:defRPr sz="1400" b="0">
                <a:solidFill>
                  <a:schemeClr val="tx1"/>
                </a:solidFill>
                <a:latin typeface="Times New Roman" pitchFamily="18" charset="0"/>
              </a:defRPr>
            </a:lvl1pPr>
          </a:lstStyle>
          <a:p>
            <a:pPr>
              <a:defRPr/>
            </a:pPr>
            <a:fld id="{0306EA98-4632-4D90-86F1-4F44594860BE}"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6575" cy="512763"/>
          </a:xfrm>
          <a:prstGeom prst="rect">
            <a:avLst/>
          </a:prstGeom>
          <a:noFill/>
          <a:ln w="9525">
            <a:noFill/>
            <a:miter lim="800000"/>
            <a:headEnd/>
            <a:tailEnd/>
          </a:ln>
          <a:effectLst/>
        </p:spPr>
        <p:txBody>
          <a:bodyPr vert="horz" wrap="square" lIns="99022" tIns="49512" rIns="99022" bIns="49512" numCol="1" anchor="t" anchorCtr="0" compatLnSpc="1">
            <a:prstTxWarp prst="textNoShape">
              <a:avLst/>
            </a:prstTxWarp>
          </a:bodyPr>
          <a:lstStyle>
            <a:lvl1pPr defTabSz="990600">
              <a:spcBef>
                <a:spcPct val="0"/>
              </a:spcBef>
              <a:spcAft>
                <a:spcPct val="0"/>
              </a:spcAft>
              <a:buClrTx/>
              <a:buSzTx/>
              <a:buFontTx/>
              <a:buNone/>
              <a:defRPr sz="1400" b="0">
                <a:solidFill>
                  <a:schemeClr val="tx1"/>
                </a:solidFill>
                <a:latin typeface="Times New Roman" pitchFamily="18" charset="0"/>
              </a:defRPr>
            </a:lvl1pPr>
          </a:lstStyle>
          <a:p>
            <a:pPr>
              <a:defRPr/>
            </a:pPr>
            <a:r>
              <a:rPr lang="es-ES_tradnl"/>
              <a:t>UPM.EUI.TEI</a:t>
            </a:r>
          </a:p>
        </p:txBody>
      </p:sp>
      <p:sp>
        <p:nvSpPr>
          <p:cNvPr id="4099" name="Rectangle 3"/>
          <p:cNvSpPr>
            <a:spLocks noGrp="1" noChangeArrowheads="1"/>
          </p:cNvSpPr>
          <p:nvPr>
            <p:ph type="dt" idx="1"/>
          </p:nvPr>
        </p:nvSpPr>
        <p:spPr bwMode="auto">
          <a:xfrm>
            <a:off x="4022725" y="0"/>
            <a:ext cx="3076575" cy="512763"/>
          </a:xfrm>
          <a:prstGeom prst="rect">
            <a:avLst/>
          </a:prstGeom>
          <a:noFill/>
          <a:ln w="9525">
            <a:noFill/>
            <a:miter lim="800000"/>
            <a:headEnd/>
            <a:tailEnd/>
          </a:ln>
          <a:effectLst/>
        </p:spPr>
        <p:txBody>
          <a:bodyPr vert="horz" wrap="square" lIns="99022" tIns="49512" rIns="99022" bIns="49512" numCol="1" anchor="t" anchorCtr="0" compatLnSpc="1">
            <a:prstTxWarp prst="textNoShape">
              <a:avLst/>
            </a:prstTxWarp>
          </a:bodyPr>
          <a:lstStyle>
            <a:lvl1pPr algn="r" defTabSz="990600">
              <a:spcBef>
                <a:spcPct val="0"/>
              </a:spcBef>
              <a:spcAft>
                <a:spcPct val="0"/>
              </a:spcAft>
              <a:buClrTx/>
              <a:buSzTx/>
              <a:buFontTx/>
              <a:buNone/>
              <a:defRPr sz="1400" b="0">
                <a:solidFill>
                  <a:schemeClr val="tx1"/>
                </a:solidFill>
                <a:latin typeface="Times New Roman" pitchFamily="18" charset="0"/>
              </a:defRPr>
            </a:lvl1pPr>
          </a:lstStyle>
          <a:p>
            <a:pPr>
              <a:defRPr/>
            </a:pPr>
            <a:fld id="{008F0F32-BF7A-4910-B538-24A56D36EE33}" type="datetime1">
              <a:rPr lang="es-ES_tradnl"/>
              <a:pPr>
                <a:defRPr/>
              </a:pPr>
              <a:t>25/11/2013</a:t>
            </a:fld>
            <a:endParaRPr lang="es-ES_tradnl"/>
          </a:p>
        </p:txBody>
      </p:sp>
      <p:sp>
        <p:nvSpPr>
          <p:cNvPr id="39940" name="Rectangle 4"/>
          <p:cNvSpPr>
            <a:spLocks noChangeArrowheads="1" noTextEdit="1"/>
          </p:cNvSpPr>
          <p:nvPr>
            <p:ph type="sldImg" idx="2"/>
          </p:nvPr>
        </p:nvSpPr>
        <p:spPr bwMode="auto">
          <a:xfrm>
            <a:off x="1009650" y="768350"/>
            <a:ext cx="5116513" cy="3836988"/>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4563" y="4860925"/>
            <a:ext cx="5210175" cy="4605338"/>
          </a:xfrm>
          <a:prstGeom prst="rect">
            <a:avLst/>
          </a:prstGeom>
          <a:noFill/>
          <a:ln w="9525">
            <a:noFill/>
            <a:miter lim="800000"/>
            <a:headEnd/>
            <a:tailEnd/>
          </a:ln>
          <a:effectLst/>
        </p:spPr>
        <p:txBody>
          <a:bodyPr vert="horz" wrap="square" lIns="99022" tIns="49512" rIns="99022" bIns="49512" numCol="1" anchor="t" anchorCtr="0" compatLnSpc="1">
            <a:prstTxWarp prst="textNoShape">
              <a:avLst/>
            </a:prstTxWarp>
          </a:bodyPr>
          <a:lstStyle/>
          <a:p>
            <a:pPr lvl="0"/>
            <a:r>
              <a:rPr lang="en-GB" noProof="0" smtClean="0"/>
              <a:t>Haga clic para modificar el estilo de texto del patrón</a:t>
            </a:r>
          </a:p>
          <a:p>
            <a:pPr lvl="1"/>
            <a:r>
              <a:rPr lang="en-GB" noProof="0" smtClean="0"/>
              <a:t>Segundo nivel</a:t>
            </a:r>
          </a:p>
          <a:p>
            <a:pPr lvl="2"/>
            <a:r>
              <a:rPr lang="en-GB" noProof="0" smtClean="0"/>
              <a:t>Tercer nivel</a:t>
            </a:r>
          </a:p>
          <a:p>
            <a:pPr lvl="3"/>
            <a:r>
              <a:rPr lang="en-GB" noProof="0" smtClean="0"/>
              <a:t>Cuarto nivel</a:t>
            </a:r>
          </a:p>
          <a:p>
            <a:pPr lvl="4"/>
            <a:r>
              <a:rPr lang="en-GB" noProof="0" smtClean="0"/>
              <a:t>Quinto nivel</a:t>
            </a:r>
          </a:p>
        </p:txBody>
      </p:sp>
      <p:sp>
        <p:nvSpPr>
          <p:cNvPr id="4102" name="Rectangle 6"/>
          <p:cNvSpPr>
            <a:spLocks noGrp="1" noChangeArrowheads="1"/>
          </p:cNvSpPr>
          <p:nvPr>
            <p:ph type="ftr" sz="quarter" idx="4"/>
          </p:nvPr>
        </p:nvSpPr>
        <p:spPr bwMode="auto">
          <a:xfrm>
            <a:off x="0" y="9721850"/>
            <a:ext cx="3076575" cy="512763"/>
          </a:xfrm>
          <a:prstGeom prst="rect">
            <a:avLst/>
          </a:prstGeom>
          <a:noFill/>
          <a:ln w="9525">
            <a:noFill/>
            <a:miter lim="800000"/>
            <a:headEnd/>
            <a:tailEnd/>
          </a:ln>
          <a:effectLst/>
        </p:spPr>
        <p:txBody>
          <a:bodyPr vert="horz" wrap="square" lIns="99022" tIns="49512" rIns="99022" bIns="49512" numCol="1" anchor="b" anchorCtr="0" compatLnSpc="1">
            <a:prstTxWarp prst="textNoShape">
              <a:avLst/>
            </a:prstTxWarp>
          </a:bodyPr>
          <a:lstStyle>
            <a:lvl1pPr defTabSz="990600">
              <a:spcBef>
                <a:spcPct val="0"/>
              </a:spcBef>
              <a:spcAft>
                <a:spcPct val="0"/>
              </a:spcAft>
              <a:buClrTx/>
              <a:buSzTx/>
              <a:buFontTx/>
              <a:buNone/>
              <a:defRPr sz="1400" b="0">
                <a:solidFill>
                  <a:schemeClr val="tx1"/>
                </a:solidFill>
                <a:latin typeface="Times New Roman" pitchFamily="18" charset="0"/>
              </a:defRPr>
            </a:lvl1pPr>
          </a:lstStyle>
          <a:p>
            <a:pPr>
              <a:defRPr/>
            </a:pPr>
            <a:endParaRPr lang="es-ES_tradnl"/>
          </a:p>
        </p:txBody>
      </p:sp>
      <p:sp>
        <p:nvSpPr>
          <p:cNvPr id="4103" name="Rectangle 7"/>
          <p:cNvSpPr>
            <a:spLocks noGrp="1" noChangeArrowheads="1"/>
          </p:cNvSpPr>
          <p:nvPr>
            <p:ph type="sldNum" sz="quarter" idx="5"/>
          </p:nvPr>
        </p:nvSpPr>
        <p:spPr bwMode="auto">
          <a:xfrm>
            <a:off x="4022725" y="9721850"/>
            <a:ext cx="3076575" cy="512763"/>
          </a:xfrm>
          <a:prstGeom prst="rect">
            <a:avLst/>
          </a:prstGeom>
          <a:noFill/>
          <a:ln w="9525">
            <a:noFill/>
            <a:miter lim="800000"/>
            <a:headEnd/>
            <a:tailEnd/>
          </a:ln>
          <a:effectLst/>
        </p:spPr>
        <p:txBody>
          <a:bodyPr vert="horz" wrap="square" lIns="99022" tIns="49512" rIns="99022" bIns="49512" numCol="1" anchor="b" anchorCtr="0" compatLnSpc="1">
            <a:prstTxWarp prst="textNoShape">
              <a:avLst/>
            </a:prstTxWarp>
          </a:bodyPr>
          <a:lstStyle>
            <a:lvl1pPr algn="r" defTabSz="990600">
              <a:spcBef>
                <a:spcPct val="0"/>
              </a:spcBef>
              <a:spcAft>
                <a:spcPct val="0"/>
              </a:spcAft>
              <a:buClrTx/>
              <a:buSzTx/>
              <a:buFontTx/>
              <a:buNone/>
              <a:defRPr sz="1400" b="0">
                <a:solidFill>
                  <a:schemeClr val="tx1"/>
                </a:solidFill>
                <a:latin typeface="Times New Roman" pitchFamily="18" charset="0"/>
              </a:defRPr>
            </a:lvl1pPr>
          </a:lstStyle>
          <a:p>
            <a:pPr>
              <a:defRPr/>
            </a:pPr>
            <a:fld id="{13250A20-249B-4A11-9CF8-92148F785401}"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just" rtl="0" eaLnBrk="0" fontAlgn="base" hangingPunct="0">
      <a:lnSpc>
        <a:spcPct val="80000"/>
      </a:lnSpc>
      <a:spcBef>
        <a:spcPct val="0"/>
      </a:spcBef>
      <a:spcAft>
        <a:spcPct val="100000"/>
      </a:spcAft>
      <a:defRPr sz="1000" kern="1200">
        <a:solidFill>
          <a:schemeClr val="tx1"/>
        </a:solidFill>
        <a:latin typeface="Arial" charset="0"/>
        <a:ea typeface="+mn-ea"/>
        <a:cs typeface="+mn-cs"/>
      </a:defRPr>
    </a:lvl1pPr>
    <a:lvl2pPr marL="457200" algn="just" rtl="0" eaLnBrk="0" fontAlgn="base" hangingPunct="0">
      <a:spcBef>
        <a:spcPct val="30000"/>
      </a:spcBef>
      <a:spcAft>
        <a:spcPct val="0"/>
      </a:spcAft>
      <a:defRPr sz="1000" kern="1200">
        <a:solidFill>
          <a:schemeClr val="tx1"/>
        </a:solidFill>
        <a:latin typeface="Arial" charset="0"/>
        <a:ea typeface="+mn-ea"/>
        <a:cs typeface="+mn-cs"/>
      </a:defRPr>
    </a:lvl2pPr>
    <a:lvl3pPr marL="914400" algn="l" rtl="0" eaLnBrk="0" fontAlgn="base" hangingPunct="0">
      <a:spcBef>
        <a:spcPct val="30000"/>
      </a:spcBef>
      <a:spcAft>
        <a:spcPct val="0"/>
      </a:spcAft>
      <a:defRPr sz="1000" kern="1200">
        <a:solidFill>
          <a:schemeClr val="tx1"/>
        </a:solidFill>
        <a:latin typeface="Arial" charset="0"/>
        <a:ea typeface="+mn-ea"/>
        <a:cs typeface="+mn-cs"/>
      </a:defRPr>
    </a:lvl3pPr>
    <a:lvl4pPr marL="1371600" algn="l" rtl="0" eaLnBrk="0" fontAlgn="base" hangingPunct="0">
      <a:spcBef>
        <a:spcPct val="30000"/>
      </a:spcBef>
      <a:spcAft>
        <a:spcPct val="0"/>
      </a:spcAft>
      <a:defRPr sz="10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D60BBD0A-EB5B-4A04-83EE-D838E6298C60}" type="slidenum">
              <a:rPr lang="es-ES_tradnl" smtClean="0"/>
              <a:pPr/>
              <a:t>1</a:t>
            </a:fld>
            <a:endParaRPr lang="es-ES_tradnl" smtClean="0"/>
          </a:p>
        </p:txBody>
      </p:sp>
      <p:sp>
        <p:nvSpPr>
          <p:cNvPr id="40963" name="Rectangle 2"/>
          <p:cNvSpPr>
            <a:spLocks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a:ln/>
        </p:spPr>
      </p:sp>
      <p:sp>
        <p:nvSpPr>
          <p:cNvPr id="50179" name="2 Marcador de notas"/>
          <p:cNvSpPr>
            <a:spLocks noGrp="1"/>
          </p:cNvSpPr>
          <p:nvPr>
            <p:ph type="body" idx="1"/>
          </p:nvPr>
        </p:nvSpPr>
        <p:spPr>
          <a:noFill/>
          <a:ln/>
        </p:spPr>
        <p:txBody>
          <a:bodyPr/>
          <a:lstStyle/>
          <a:p>
            <a:r>
              <a:rPr lang="es-ES" smtClean="0"/>
              <a:t>Las entradas asíncronas de un biestable actúan al margen de las síncronas y prevalecen sobre ellas. Son muy útiles para iniciar o reiniciar el sistema con un estado inicial determinado.</a:t>
            </a:r>
          </a:p>
        </p:txBody>
      </p:sp>
      <p:sp>
        <p:nvSpPr>
          <p:cNvPr id="50180" name="3 Marcador de número de diapositiva"/>
          <p:cNvSpPr>
            <a:spLocks noGrp="1"/>
          </p:cNvSpPr>
          <p:nvPr>
            <p:ph type="sldNum" sz="quarter" idx="5"/>
          </p:nvPr>
        </p:nvSpPr>
        <p:spPr>
          <a:noFill/>
        </p:spPr>
        <p:txBody>
          <a:bodyPr/>
          <a:lstStyle/>
          <a:p>
            <a:fld id="{968F4802-A077-4DEF-93C5-BDBB1984E066}" type="slidenum">
              <a:rPr lang="es-ES_tradnl" smtClean="0"/>
              <a:pPr/>
              <a:t>17</a:t>
            </a:fld>
            <a:endParaRPr lang="es-ES_tradn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a:ln/>
        </p:spPr>
      </p:sp>
      <p:sp>
        <p:nvSpPr>
          <p:cNvPr id="51203" name="2 Marcador de notas"/>
          <p:cNvSpPr>
            <a:spLocks noGrp="1"/>
          </p:cNvSpPr>
          <p:nvPr>
            <p:ph type="body" idx="1"/>
          </p:nvPr>
        </p:nvSpPr>
        <p:spPr>
          <a:noFill/>
          <a:ln/>
        </p:spPr>
        <p:txBody>
          <a:bodyPr/>
          <a:lstStyle/>
          <a:p>
            <a:r>
              <a:rPr lang="es-ES" smtClean="0"/>
              <a:t>Estas dos puertas NOT mantienen un valor estable (no puede modificarse porque no hay entradas)</a:t>
            </a:r>
          </a:p>
          <a:p>
            <a:r>
              <a:rPr lang="es-ES" smtClean="0"/>
              <a:t>Un latch es un circuito electrónico usado para almacenar información en sistemas lógicos asíncronos. Un latch puede almacenar un bit de información. Los latches no necesitan una señal de reloj para su funcionamiento.</a:t>
            </a:r>
          </a:p>
        </p:txBody>
      </p:sp>
      <p:sp>
        <p:nvSpPr>
          <p:cNvPr id="51204" name="3 Marcador de número de diapositiva"/>
          <p:cNvSpPr>
            <a:spLocks noGrp="1"/>
          </p:cNvSpPr>
          <p:nvPr>
            <p:ph type="sldNum" sz="quarter" idx="5"/>
          </p:nvPr>
        </p:nvSpPr>
        <p:spPr>
          <a:noFill/>
        </p:spPr>
        <p:txBody>
          <a:bodyPr/>
          <a:lstStyle/>
          <a:p>
            <a:fld id="{1CD9E31B-0EEF-4C17-A598-6C3B9D222586}" type="slidenum">
              <a:rPr lang="es-ES_tradnl" smtClean="0"/>
              <a:pPr/>
              <a:t>18</a:t>
            </a:fld>
            <a:endParaRPr lang="es-ES_tradn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a:ln/>
        </p:spPr>
      </p:sp>
      <p:sp>
        <p:nvSpPr>
          <p:cNvPr id="52227" name="2 Marcador de notas"/>
          <p:cNvSpPr>
            <a:spLocks noGrp="1"/>
          </p:cNvSpPr>
          <p:nvPr>
            <p:ph type="body" idx="1"/>
          </p:nvPr>
        </p:nvSpPr>
        <p:spPr>
          <a:noFill/>
          <a:ln/>
        </p:spPr>
        <p:txBody>
          <a:bodyPr/>
          <a:lstStyle/>
          <a:p>
            <a:r>
              <a:rPr lang="es-ES" smtClean="0"/>
              <a:t>La señal de habilitación podría ser una señal de reloj por nivel</a:t>
            </a:r>
          </a:p>
        </p:txBody>
      </p:sp>
      <p:sp>
        <p:nvSpPr>
          <p:cNvPr id="52228" name="3 Marcador de número de diapositiva"/>
          <p:cNvSpPr>
            <a:spLocks noGrp="1"/>
          </p:cNvSpPr>
          <p:nvPr>
            <p:ph type="sldNum" sz="quarter" idx="5"/>
          </p:nvPr>
        </p:nvSpPr>
        <p:spPr>
          <a:noFill/>
        </p:spPr>
        <p:txBody>
          <a:bodyPr/>
          <a:lstStyle/>
          <a:p>
            <a:fld id="{6A6FE6C1-F20C-45D7-9B40-75D7D6BD2629}" type="slidenum">
              <a:rPr lang="es-ES_tradnl" smtClean="0"/>
              <a:pPr/>
              <a:t>20</a:t>
            </a:fld>
            <a:endParaRPr lang="es-ES_tradnl"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a:ln/>
        </p:spPr>
      </p:sp>
      <p:sp>
        <p:nvSpPr>
          <p:cNvPr id="53251" name="2 Marcador de notas"/>
          <p:cNvSpPr>
            <a:spLocks noGrp="1"/>
          </p:cNvSpPr>
          <p:nvPr>
            <p:ph type="body" idx="1"/>
          </p:nvPr>
        </p:nvSpPr>
        <p:spPr>
          <a:noFill/>
          <a:ln/>
        </p:spPr>
        <p:txBody>
          <a:bodyPr/>
          <a:lstStyle/>
          <a:p>
            <a:r>
              <a:rPr lang="es-ES" smtClean="0"/>
              <a:t>Es versátil y es uno de los tipos de flip-flop mas usados. Su funcionamiento es idéntico al del flip-flop S-R en las condiciones SET, RESET y de permanencia de estado. La diferencia está en que el flip-flop J-K no tiene condiciones no validas como ocurre en el S-R.</a:t>
            </a:r>
          </a:p>
          <a:p>
            <a:r>
              <a:rPr lang="es-ES" smtClean="0"/>
              <a:t>J: El grabado (set en inglés), puesta a 1 ó nivel alto de la salida.</a:t>
            </a:r>
          </a:p>
          <a:p>
            <a:r>
              <a:rPr lang="es-ES" smtClean="0"/>
              <a:t>K: El borrado (reset en inglés), puesta a 0 ó nivel bajo de la salida.</a:t>
            </a:r>
          </a:p>
          <a:p>
            <a:r>
              <a:rPr lang="es-ES" smtClean="0"/>
              <a:t>Si no se activa ninguna de las entradas, el biestable permanece en el estado que poseía tras la última operación de borrado o grabado. A diferencia del biestable RS, en el caso de activarse ambas entradas a la vez, la salida adquirirá el estado contrario al que tenía.</a:t>
            </a:r>
          </a:p>
        </p:txBody>
      </p:sp>
      <p:sp>
        <p:nvSpPr>
          <p:cNvPr id="53252" name="3 Marcador de número de diapositiva"/>
          <p:cNvSpPr>
            <a:spLocks noGrp="1"/>
          </p:cNvSpPr>
          <p:nvPr>
            <p:ph type="sldNum" sz="quarter" idx="5"/>
          </p:nvPr>
        </p:nvSpPr>
        <p:spPr>
          <a:noFill/>
        </p:spPr>
        <p:txBody>
          <a:bodyPr/>
          <a:lstStyle/>
          <a:p>
            <a:fld id="{A3E7C202-C998-4F42-AC2B-C96FF314AEB1}" type="slidenum">
              <a:rPr lang="es-ES_tradnl" smtClean="0"/>
              <a:pPr/>
              <a:t>22</a:t>
            </a:fld>
            <a:endParaRPr lang="es-ES_tradnl"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a:ln/>
        </p:spPr>
      </p:sp>
      <p:sp>
        <p:nvSpPr>
          <p:cNvPr id="54275" name="2 Marcador de notas"/>
          <p:cNvSpPr>
            <a:spLocks noGrp="1"/>
          </p:cNvSpPr>
          <p:nvPr>
            <p:ph type="body" idx="1"/>
          </p:nvPr>
        </p:nvSpPr>
        <p:spPr>
          <a:noFill/>
          <a:ln/>
        </p:spPr>
        <p:txBody>
          <a:bodyPr/>
          <a:lstStyle/>
          <a:p>
            <a:r>
              <a:rPr lang="es-ES" smtClean="0"/>
              <a:t>Es un biestable construido a partir de dos biestables síncronos por nivel colocados en cascada con relojes invertidos.</a:t>
            </a:r>
          </a:p>
          <a:p>
            <a:r>
              <a:rPr lang="es-ES" smtClean="0"/>
              <a:t>El primer biestable (maestro) se encarga de procesar la entrada mientras su reloj está activo. Durante este tiempo el reloj del segundo biestable (esclavo) está inactivo, y dicho biestable permanece congelado.</a:t>
            </a:r>
          </a:p>
          <a:p>
            <a:r>
              <a:rPr lang="es-ES" smtClean="0"/>
              <a:t>Al quedar inactivo el reloj del maestro, éste queda congelado. Entonces se activa el reloj del esclavo, que simplemente copia el estado del maestro.</a:t>
            </a:r>
          </a:p>
          <a:p>
            <a:r>
              <a:rPr lang="es-ES" smtClean="0"/>
              <a:t>A los biestables maestro-esclavo se les llama también biestables síncronos por pulso, porque su proceso dura un pulso entero de reloj.</a:t>
            </a:r>
          </a:p>
        </p:txBody>
      </p:sp>
      <p:sp>
        <p:nvSpPr>
          <p:cNvPr id="54276" name="3 Marcador de número de diapositiva"/>
          <p:cNvSpPr>
            <a:spLocks noGrp="1"/>
          </p:cNvSpPr>
          <p:nvPr>
            <p:ph type="sldNum" sz="quarter" idx="5"/>
          </p:nvPr>
        </p:nvSpPr>
        <p:spPr>
          <a:noFill/>
        </p:spPr>
        <p:txBody>
          <a:bodyPr/>
          <a:lstStyle/>
          <a:p>
            <a:fld id="{6540A1AC-AC61-448A-AAA3-B8365CAF10CC}" type="slidenum">
              <a:rPr lang="es-ES_tradnl" smtClean="0"/>
              <a:pPr/>
              <a:t>23</a:t>
            </a:fld>
            <a:endParaRPr lang="es-ES_tradnl"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a:ln/>
        </p:spPr>
      </p:sp>
      <p:sp>
        <p:nvSpPr>
          <p:cNvPr id="55299" name="2 Marcador de notas"/>
          <p:cNvSpPr>
            <a:spLocks noGrp="1"/>
          </p:cNvSpPr>
          <p:nvPr>
            <p:ph type="body" idx="1"/>
          </p:nvPr>
        </p:nvSpPr>
        <p:spPr>
          <a:noFill/>
          <a:ln/>
        </p:spPr>
        <p:txBody>
          <a:bodyPr/>
          <a:lstStyle/>
          <a:p>
            <a:endParaRPr lang="es-ES" smtClean="0"/>
          </a:p>
        </p:txBody>
      </p:sp>
      <p:sp>
        <p:nvSpPr>
          <p:cNvPr id="55300" name="3 Marcador de número de diapositiva"/>
          <p:cNvSpPr>
            <a:spLocks noGrp="1"/>
          </p:cNvSpPr>
          <p:nvPr>
            <p:ph type="sldNum" sz="quarter" idx="5"/>
          </p:nvPr>
        </p:nvSpPr>
        <p:spPr>
          <a:noFill/>
        </p:spPr>
        <p:txBody>
          <a:bodyPr/>
          <a:lstStyle/>
          <a:p>
            <a:fld id="{91489993-DE65-4B64-9B6D-023B6C7ED704}" type="slidenum">
              <a:rPr lang="es-ES_tradnl" smtClean="0"/>
              <a:pPr/>
              <a:t>24</a:t>
            </a:fld>
            <a:endParaRPr lang="es-ES_tradnl"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a:ln/>
        </p:spPr>
      </p:sp>
      <p:sp>
        <p:nvSpPr>
          <p:cNvPr id="3" name="2 Marcador de notas"/>
          <p:cNvSpPr>
            <a:spLocks noGrp="1"/>
          </p:cNvSpPr>
          <p:nvPr>
            <p:ph type="body" idx="1"/>
          </p:nvPr>
        </p:nvSpPr>
        <p:spPr/>
        <p:txBody>
          <a:bodyPr>
            <a:normAutofit/>
          </a:bodyPr>
          <a:lstStyle/>
          <a:p>
            <a:pPr>
              <a:defRPr/>
            </a:pPr>
            <a:r>
              <a:rPr lang="es-ES" dirty="0" smtClean="0"/>
              <a:t>Este tiempo es muy importante porque limita la frecuencia máxima a la que es posible trabajar. </a:t>
            </a:r>
          </a:p>
          <a:p>
            <a:pPr marL="228600" indent="-228600">
              <a:buFontTx/>
              <a:buAutoNum type="arabicPeriod"/>
              <a:defRPr/>
            </a:pPr>
            <a:r>
              <a:rPr lang="es-ES" dirty="0" err="1" smtClean="0"/>
              <a:t>t</a:t>
            </a:r>
            <a:r>
              <a:rPr lang="es-ES" baseline="-25000" dirty="0" err="1" smtClean="0"/>
              <a:t>PLH</a:t>
            </a:r>
            <a:r>
              <a:rPr lang="es-ES" dirty="0" smtClean="0"/>
              <a:t> (tiempo de propagación de bajo a alto): es el tiempo entre un determinado punto del impulso de entrada y el correspondiente impulso de salida, cuando la salida cambia de 0 a 1. </a:t>
            </a:r>
          </a:p>
          <a:p>
            <a:pPr marL="228600" indent="-228600">
              <a:buFontTx/>
              <a:buAutoNum type="arabicPeriod"/>
              <a:defRPr/>
            </a:pPr>
            <a:r>
              <a:rPr lang="es-ES" dirty="0" smtClean="0"/>
              <a:t>2. </a:t>
            </a:r>
            <a:r>
              <a:rPr lang="es-ES" dirty="0" err="1" smtClean="0"/>
              <a:t>t</a:t>
            </a:r>
            <a:r>
              <a:rPr lang="es-ES" baseline="-25000" dirty="0" err="1" smtClean="0"/>
              <a:t>PHL</a:t>
            </a:r>
            <a:r>
              <a:rPr lang="es-ES" dirty="0" smtClean="0"/>
              <a:t> (tiempo de propagación de alto a bajo): es el tiempo entre un determinado punto del impulso de entrada y el correspondiente impulso de salida, cuando la salida cambia de 1 a 0. </a:t>
            </a:r>
          </a:p>
          <a:p>
            <a:pPr>
              <a:defRPr/>
            </a:pPr>
            <a:endParaRPr lang="es-ES" dirty="0"/>
          </a:p>
        </p:txBody>
      </p:sp>
      <p:sp>
        <p:nvSpPr>
          <p:cNvPr id="56324" name="3 Marcador de número de diapositiva"/>
          <p:cNvSpPr>
            <a:spLocks noGrp="1"/>
          </p:cNvSpPr>
          <p:nvPr>
            <p:ph type="sldNum" sz="quarter" idx="5"/>
          </p:nvPr>
        </p:nvSpPr>
        <p:spPr>
          <a:noFill/>
        </p:spPr>
        <p:txBody>
          <a:bodyPr/>
          <a:lstStyle/>
          <a:p>
            <a:fld id="{213A5890-6273-4AEE-AFC4-81C9B80065AD}" type="slidenum">
              <a:rPr lang="es-ES_tradnl" smtClean="0"/>
              <a:pPr/>
              <a:t>30</a:t>
            </a:fld>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a:ln/>
        </p:spPr>
      </p:sp>
      <p:sp>
        <p:nvSpPr>
          <p:cNvPr id="41987" name="2 Marcador de notas"/>
          <p:cNvSpPr>
            <a:spLocks noGrp="1"/>
          </p:cNvSpPr>
          <p:nvPr>
            <p:ph type="body" idx="1"/>
          </p:nvPr>
        </p:nvSpPr>
        <p:spPr>
          <a:noFill/>
          <a:ln/>
        </p:spPr>
        <p:txBody>
          <a:bodyPr/>
          <a:lstStyle/>
          <a:p>
            <a:pPr eaLnBrk="1" hangingPunct="1"/>
            <a:r>
              <a:rPr lang="es-ES" smtClean="0"/>
              <a:t>SLS = Sistemas Lógicos Secuenciales</a:t>
            </a:r>
          </a:p>
          <a:p>
            <a:pPr eaLnBrk="1" hangingPunct="1"/>
            <a:r>
              <a:rPr lang="es-ES" smtClean="0"/>
              <a:t>FSM = Finite State Machine</a:t>
            </a:r>
          </a:p>
          <a:p>
            <a:pPr eaLnBrk="1" hangingPunct="1"/>
            <a:r>
              <a:rPr lang="es-ES_tradnl" smtClean="0"/>
              <a:t>FFs = Flip Flops</a:t>
            </a:r>
            <a:endParaRPr lang="es-ES" smtClean="0"/>
          </a:p>
        </p:txBody>
      </p:sp>
      <p:sp>
        <p:nvSpPr>
          <p:cNvPr id="41988" name="3 Marcador de número de diapositiva"/>
          <p:cNvSpPr>
            <a:spLocks noGrp="1"/>
          </p:cNvSpPr>
          <p:nvPr>
            <p:ph type="sldNum" sz="quarter" idx="5"/>
          </p:nvPr>
        </p:nvSpPr>
        <p:spPr>
          <a:noFill/>
        </p:spPr>
        <p:txBody>
          <a:bodyPr/>
          <a:lstStyle/>
          <a:p>
            <a:fld id="{56C69DDB-23E3-4F71-A05E-BD0841B99BA0}" type="slidenum">
              <a:rPr lang="es-ES_tradnl" smtClean="0"/>
              <a:pPr/>
              <a:t>2</a:t>
            </a:fld>
            <a:endParaRPr lang="es-ES_tradn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a:ln/>
        </p:spPr>
      </p:sp>
      <p:sp>
        <p:nvSpPr>
          <p:cNvPr id="43011" name="2 Marcador de notas"/>
          <p:cNvSpPr>
            <a:spLocks noGrp="1"/>
          </p:cNvSpPr>
          <p:nvPr>
            <p:ph type="body" idx="1"/>
          </p:nvPr>
        </p:nvSpPr>
        <p:spPr>
          <a:noFill/>
          <a:ln/>
        </p:spPr>
        <p:txBody>
          <a:bodyPr/>
          <a:lstStyle/>
          <a:p>
            <a:pPr eaLnBrk="1" hangingPunct="1"/>
            <a:r>
              <a:rPr lang="es-ES" smtClean="0"/>
              <a:t>Para una misma combinación de entrada responden siempre con la misma salida. Debido a esto, estos circuitos se denominan </a:t>
            </a:r>
            <a:r>
              <a:rPr lang="es-ES" b="1" i="1" smtClean="0"/>
              <a:t>combinacionales</a:t>
            </a:r>
            <a:r>
              <a:rPr lang="es-ES" smtClean="0"/>
              <a:t>.</a:t>
            </a:r>
          </a:p>
          <a:p>
            <a:pPr eaLnBrk="1" hangingPunct="1"/>
            <a:r>
              <a:rPr lang="es-ES_tradnl" smtClean="0"/>
              <a:t>SLC = Sistema Lógico Combinacional</a:t>
            </a:r>
            <a:endParaRPr lang="es-ES" smtClean="0"/>
          </a:p>
        </p:txBody>
      </p:sp>
      <p:sp>
        <p:nvSpPr>
          <p:cNvPr id="43012" name="3 Marcador de número de diapositiva"/>
          <p:cNvSpPr>
            <a:spLocks noGrp="1"/>
          </p:cNvSpPr>
          <p:nvPr>
            <p:ph type="sldNum" sz="quarter" idx="5"/>
          </p:nvPr>
        </p:nvSpPr>
        <p:spPr>
          <a:noFill/>
        </p:spPr>
        <p:txBody>
          <a:bodyPr/>
          <a:lstStyle/>
          <a:p>
            <a:fld id="{8FF80F9C-51EC-4147-B59B-B2CA56C764C8}" type="slidenum">
              <a:rPr lang="es-ES_tradnl" smtClean="0"/>
              <a:pPr/>
              <a:t>3</a:t>
            </a:fld>
            <a:endParaRPr lang="es-ES_trad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Marcador de imagen de diapositiva"/>
          <p:cNvSpPr>
            <a:spLocks noGrp="1" noRot="1" noChangeAspect="1" noTextEdit="1"/>
          </p:cNvSpPr>
          <p:nvPr>
            <p:ph type="sldImg"/>
          </p:nvPr>
        </p:nvSpPr>
        <p:spPr>
          <a:ln/>
        </p:spPr>
      </p:sp>
      <p:sp>
        <p:nvSpPr>
          <p:cNvPr id="44035" name="2 Marcador de notas"/>
          <p:cNvSpPr>
            <a:spLocks noGrp="1"/>
          </p:cNvSpPr>
          <p:nvPr>
            <p:ph type="body" idx="1"/>
          </p:nvPr>
        </p:nvSpPr>
        <p:spPr>
          <a:noFill/>
          <a:ln/>
        </p:spPr>
        <p:txBody>
          <a:bodyPr/>
          <a:lstStyle/>
          <a:p>
            <a:pPr eaLnBrk="1" hangingPunct="1"/>
            <a:endParaRPr lang="es-ES" smtClean="0"/>
          </a:p>
        </p:txBody>
      </p:sp>
      <p:sp>
        <p:nvSpPr>
          <p:cNvPr id="44036" name="3 Marcador de número de diapositiva"/>
          <p:cNvSpPr>
            <a:spLocks noGrp="1"/>
          </p:cNvSpPr>
          <p:nvPr>
            <p:ph type="sldNum" sz="quarter" idx="5"/>
          </p:nvPr>
        </p:nvSpPr>
        <p:spPr>
          <a:noFill/>
        </p:spPr>
        <p:txBody>
          <a:bodyPr/>
          <a:lstStyle/>
          <a:p>
            <a:fld id="{347B98AB-53C2-4A74-B190-946EF75E9E33}" type="slidenum">
              <a:rPr lang="es-ES_tradnl" smtClean="0"/>
              <a:pPr/>
              <a:t>4</a:t>
            </a:fld>
            <a:endParaRPr lang="es-ES_tradn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a:ln/>
        </p:spPr>
      </p:sp>
      <p:sp>
        <p:nvSpPr>
          <p:cNvPr id="45059" name="2 Marcador de notas"/>
          <p:cNvSpPr>
            <a:spLocks noGrp="1"/>
          </p:cNvSpPr>
          <p:nvPr>
            <p:ph type="body" idx="1"/>
          </p:nvPr>
        </p:nvSpPr>
        <p:spPr>
          <a:noFill/>
          <a:ln/>
        </p:spPr>
        <p:txBody>
          <a:bodyPr/>
          <a:lstStyle/>
          <a:p>
            <a:endParaRPr lang="es-ES" smtClean="0"/>
          </a:p>
        </p:txBody>
      </p:sp>
      <p:sp>
        <p:nvSpPr>
          <p:cNvPr id="45060" name="3 Marcador de número de diapositiva"/>
          <p:cNvSpPr>
            <a:spLocks noGrp="1"/>
          </p:cNvSpPr>
          <p:nvPr>
            <p:ph type="sldNum" sz="quarter" idx="5"/>
          </p:nvPr>
        </p:nvSpPr>
        <p:spPr>
          <a:noFill/>
        </p:spPr>
        <p:txBody>
          <a:bodyPr/>
          <a:lstStyle/>
          <a:p>
            <a:fld id="{8AFF12CB-0304-4494-AD34-48CF64CD26E0}" type="slidenum">
              <a:rPr lang="es-ES_tradnl" smtClean="0"/>
              <a:pPr/>
              <a:t>6</a:t>
            </a:fld>
            <a:endParaRPr lang="es-ES_tradn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imagen de diapositiva"/>
          <p:cNvSpPr>
            <a:spLocks noGrp="1" noRot="1" noChangeAspect="1" noTextEdit="1"/>
          </p:cNvSpPr>
          <p:nvPr>
            <p:ph type="sldImg"/>
          </p:nvPr>
        </p:nvSpPr>
        <p:spPr>
          <a:ln/>
        </p:spPr>
      </p:sp>
      <p:sp>
        <p:nvSpPr>
          <p:cNvPr id="46083" name="2 Marcador de notas"/>
          <p:cNvSpPr>
            <a:spLocks noGrp="1"/>
          </p:cNvSpPr>
          <p:nvPr>
            <p:ph type="body" idx="1"/>
          </p:nvPr>
        </p:nvSpPr>
        <p:spPr>
          <a:noFill/>
          <a:ln/>
        </p:spPr>
        <p:txBody>
          <a:bodyPr/>
          <a:lstStyle/>
          <a:p>
            <a:endParaRPr lang="es-ES" smtClean="0"/>
          </a:p>
        </p:txBody>
      </p:sp>
      <p:sp>
        <p:nvSpPr>
          <p:cNvPr id="46084" name="3 Marcador de número de diapositiva"/>
          <p:cNvSpPr>
            <a:spLocks noGrp="1"/>
          </p:cNvSpPr>
          <p:nvPr>
            <p:ph type="sldNum" sz="quarter" idx="5"/>
          </p:nvPr>
        </p:nvSpPr>
        <p:spPr>
          <a:noFill/>
        </p:spPr>
        <p:txBody>
          <a:bodyPr/>
          <a:lstStyle/>
          <a:p>
            <a:fld id="{92D82DDE-CF55-4CF7-8BEE-5EB58D4B3ECD}" type="slidenum">
              <a:rPr lang="es-ES_tradnl" smtClean="0"/>
              <a:pPr/>
              <a:t>7</a:t>
            </a:fld>
            <a:endParaRPr lang="es-ES_tradn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a:ln/>
        </p:spPr>
      </p:sp>
      <p:sp>
        <p:nvSpPr>
          <p:cNvPr id="47107" name="2 Marcador de notas"/>
          <p:cNvSpPr>
            <a:spLocks noGrp="1"/>
          </p:cNvSpPr>
          <p:nvPr>
            <p:ph type="body" idx="1"/>
          </p:nvPr>
        </p:nvSpPr>
        <p:spPr>
          <a:noFill/>
          <a:ln/>
        </p:spPr>
        <p:txBody>
          <a:bodyPr/>
          <a:lstStyle/>
          <a:p>
            <a:r>
              <a:rPr lang="es-ES" smtClean="0"/>
              <a:t>Las salidas solo dependen del estado interno, como se observa en la figura donde las salidas del sistema son únicamente sincrónicas. Un ejemplo de este tipo de máquinas de estado son los contadores</a:t>
            </a:r>
          </a:p>
        </p:txBody>
      </p:sp>
      <p:sp>
        <p:nvSpPr>
          <p:cNvPr id="47108" name="3 Marcador de número de diapositiva"/>
          <p:cNvSpPr>
            <a:spLocks noGrp="1"/>
          </p:cNvSpPr>
          <p:nvPr>
            <p:ph type="sldNum" sz="quarter" idx="5"/>
          </p:nvPr>
        </p:nvSpPr>
        <p:spPr>
          <a:noFill/>
        </p:spPr>
        <p:txBody>
          <a:bodyPr/>
          <a:lstStyle/>
          <a:p>
            <a:fld id="{2F13F9EA-5C8C-460E-92D2-802D49AA382D}" type="slidenum">
              <a:rPr lang="es-ES_tradnl" smtClean="0"/>
              <a:pPr/>
              <a:t>8</a:t>
            </a:fld>
            <a:endParaRPr lang="es-ES_tradn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a:ln/>
        </p:spPr>
      </p:sp>
      <p:sp>
        <p:nvSpPr>
          <p:cNvPr id="48131" name="2 Marcador de notas"/>
          <p:cNvSpPr>
            <a:spLocks noGrp="1"/>
          </p:cNvSpPr>
          <p:nvPr>
            <p:ph type="body" idx="1"/>
          </p:nvPr>
        </p:nvSpPr>
        <p:spPr>
          <a:noFill/>
          <a:ln/>
        </p:spPr>
        <p:txBody>
          <a:bodyPr/>
          <a:lstStyle/>
          <a:p>
            <a:r>
              <a:rPr lang="es-ES" smtClean="0"/>
              <a:t>Los biestables síncronos activos por flanco (flip-flop) se crearon para eliminar las deficiencias de los latches (biestables asíncronos o sincronizados por nivel).</a:t>
            </a:r>
          </a:p>
          <a:p>
            <a:endParaRPr lang="es-ES" smtClean="0"/>
          </a:p>
        </p:txBody>
      </p:sp>
      <p:sp>
        <p:nvSpPr>
          <p:cNvPr id="48132" name="3 Marcador de número de diapositiva"/>
          <p:cNvSpPr>
            <a:spLocks noGrp="1"/>
          </p:cNvSpPr>
          <p:nvPr>
            <p:ph type="sldNum" sz="quarter" idx="5"/>
          </p:nvPr>
        </p:nvSpPr>
        <p:spPr>
          <a:noFill/>
        </p:spPr>
        <p:txBody>
          <a:bodyPr/>
          <a:lstStyle/>
          <a:p>
            <a:fld id="{2E08249C-48A0-4E5E-AD8B-60DC08748E59}" type="slidenum">
              <a:rPr lang="es-ES_tradnl" smtClean="0"/>
              <a:pPr/>
              <a:t>13</a:t>
            </a:fld>
            <a:endParaRPr lang="es-ES_tradn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Marcador de imagen de diapositiva"/>
          <p:cNvSpPr>
            <a:spLocks noGrp="1" noRot="1" noChangeAspect="1" noTextEdit="1"/>
          </p:cNvSpPr>
          <p:nvPr>
            <p:ph type="sldImg"/>
          </p:nvPr>
        </p:nvSpPr>
        <p:spPr>
          <a:ln/>
        </p:spPr>
      </p:sp>
      <p:sp>
        <p:nvSpPr>
          <p:cNvPr id="49155" name="2 Marcador de notas"/>
          <p:cNvSpPr>
            <a:spLocks noGrp="1"/>
          </p:cNvSpPr>
          <p:nvPr>
            <p:ph type="body" idx="1"/>
          </p:nvPr>
        </p:nvSpPr>
        <p:spPr>
          <a:noFill/>
          <a:ln/>
        </p:spPr>
        <p:txBody>
          <a:bodyPr/>
          <a:lstStyle/>
          <a:p>
            <a:r>
              <a:rPr lang="en-US" smtClean="0"/>
              <a:t>Un “master-slave flip-flop” está construido por dos flip-flops separados. Uno sirve de master y el otro de esclavo</a:t>
            </a:r>
            <a:endParaRPr lang="es-ES" smtClean="0"/>
          </a:p>
        </p:txBody>
      </p:sp>
      <p:sp>
        <p:nvSpPr>
          <p:cNvPr id="49156" name="3 Marcador de número de diapositiva"/>
          <p:cNvSpPr>
            <a:spLocks noGrp="1"/>
          </p:cNvSpPr>
          <p:nvPr>
            <p:ph type="sldNum" sz="quarter" idx="5"/>
          </p:nvPr>
        </p:nvSpPr>
        <p:spPr>
          <a:noFill/>
        </p:spPr>
        <p:txBody>
          <a:bodyPr/>
          <a:lstStyle/>
          <a:p>
            <a:fld id="{2BDCBB06-2E50-4D09-954B-3EBFB9BAD3D7}" type="slidenum">
              <a:rPr lang="es-ES_tradnl" smtClean="0"/>
              <a:pPr/>
              <a:t>16</a:t>
            </a:fld>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Rectangle 4"/>
          <p:cNvSpPr>
            <a:spLocks noChangeArrowheads="1"/>
          </p:cNvSpPr>
          <p:nvPr/>
        </p:nvSpPr>
        <p:spPr bwMode="auto">
          <a:xfrm>
            <a:off x="4184650" y="3295650"/>
            <a:ext cx="9144000" cy="0"/>
          </a:xfrm>
          <a:prstGeom prst="rect">
            <a:avLst/>
          </a:prstGeom>
          <a:noFill/>
          <a:ln w="9525">
            <a:noFill/>
            <a:miter lim="800000"/>
            <a:headEnd/>
            <a:tailEnd/>
          </a:ln>
          <a:effectLst/>
        </p:spPr>
        <p:txBody>
          <a:bodyPr>
            <a:spAutoFit/>
          </a:bodyPr>
          <a:lstStyle/>
          <a:p>
            <a:pPr>
              <a:defRPr/>
            </a:pPr>
            <a:endParaRPr lang="es-ES"/>
          </a:p>
        </p:txBody>
      </p:sp>
      <p:sp>
        <p:nvSpPr>
          <p:cNvPr id="570370" name="Rectangle 2"/>
          <p:cNvSpPr>
            <a:spLocks noGrp="1" noChangeArrowheads="1"/>
          </p:cNvSpPr>
          <p:nvPr>
            <p:ph type="ctrTitle"/>
          </p:nvPr>
        </p:nvSpPr>
        <p:spPr>
          <a:xfrm>
            <a:off x="685800" y="1828800"/>
            <a:ext cx="7772400" cy="1601788"/>
          </a:xfrm>
        </p:spPr>
        <p:txBody>
          <a:bodyPr/>
          <a:lstStyle>
            <a:lvl1pPr>
              <a:defRPr sz="2800"/>
            </a:lvl1pPr>
          </a:lstStyle>
          <a:p>
            <a:r>
              <a:rPr lang="es-ES"/>
              <a:t>Haga clic para modificar el estilo de título del patrón</a:t>
            </a:r>
          </a:p>
        </p:txBody>
      </p:sp>
      <p:sp>
        <p:nvSpPr>
          <p:cNvPr id="570371" name="Rectangle 3"/>
          <p:cNvSpPr>
            <a:spLocks noGrp="1" noChangeArrowheads="1"/>
          </p:cNvSpPr>
          <p:nvPr>
            <p:ph type="subTitle" idx="1"/>
          </p:nvPr>
        </p:nvSpPr>
        <p:spPr>
          <a:xfrm>
            <a:off x="1373188" y="3884613"/>
            <a:ext cx="6400800" cy="1220787"/>
          </a:xfrm>
          <a:ln>
            <a:solidFill>
              <a:srgbClr val="993300"/>
            </a:solidFill>
          </a:ln>
        </p:spPr>
        <p:txBody>
          <a:bodyPr/>
          <a:lstStyle>
            <a:lvl1pPr marL="0" indent="0" algn="ctr">
              <a:buFont typeface="Monotype Sorts" pitchFamily="2" charset="2"/>
              <a:buNone/>
              <a:defRPr b="0"/>
            </a:lvl1pPr>
          </a:lstStyle>
          <a:p>
            <a:r>
              <a:rPr lang="es-ES"/>
              <a:t>Haga clic para modificar el estilo de subtítulo del patrón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lvl2pPr>
              <a:spcAft>
                <a:spcPts val="0"/>
              </a:spcAft>
              <a:defRPr/>
            </a:lvl2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ES"/>
          </a:p>
        </p:txBody>
      </p:sp>
      <p:sp>
        <p:nvSpPr>
          <p:cNvPr id="4" name="Rectangle 6"/>
          <p:cNvSpPr>
            <a:spLocks noGrp="1" noChangeArrowheads="1"/>
          </p:cNvSpPr>
          <p:nvPr>
            <p:ph type="ftr" sz="quarter" idx="10"/>
          </p:nvPr>
        </p:nvSpPr>
        <p:spPr/>
        <p:txBody>
          <a:bodyPr/>
          <a:lstStyle>
            <a:lvl1pPr>
              <a:defRPr/>
            </a:lvl1pPr>
          </a:lstStyle>
          <a:p>
            <a:pPr>
              <a:defRPr/>
            </a:pPr>
            <a:r>
              <a:rPr lang="es-ES_tradnl"/>
              <a:t>FFTI. Tema 4. Introducción a las FSM. Elementos básicos de memoria</a:t>
            </a:r>
            <a:r>
              <a:rPr lang="es-ES_tradnl" smtClean="0"/>
              <a:t>. </a:t>
            </a:r>
            <a:fld id="{D7372ED5-96E0-40FF-AB64-A3D5B5CD0E4E}" type="slidenum">
              <a:rPr lang="es-ES_tradnl"/>
              <a:pPr>
                <a:defRPr/>
              </a:pPr>
              <a:t>‹Nº›</a:t>
            </a:fld>
            <a:endParaRPr lang="es-ES_tradnl"/>
          </a:p>
          <a:p>
            <a:pPr>
              <a:defRPr/>
            </a:pPr>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pie de página"/>
          <p:cNvSpPr>
            <a:spLocks noGrp="1"/>
          </p:cNvSpPr>
          <p:nvPr>
            <p:ph type="ftr" sz="quarter" idx="10"/>
          </p:nvPr>
        </p:nvSpPr>
        <p:spPr/>
        <p:txBody>
          <a:bodyPr/>
          <a:lstStyle>
            <a:lvl1pPr>
              <a:defRPr/>
            </a:lvl1pPr>
          </a:lstStyle>
          <a:p>
            <a:pPr>
              <a:defRPr/>
            </a:pPr>
            <a:r>
              <a:rPr lang="es-ES_tradnl"/>
              <a:t>FFTI. Tema 4. Introducción a las FSM. Elementos básicos de memoria. </a:t>
            </a:r>
            <a:fld id="{8A4CDADF-655F-43A6-8D38-7D6A78FCE8A7}" type="slidenum">
              <a:rPr lang="es-ES_tradnl"/>
              <a:pPr>
                <a:defRPr/>
              </a:pPr>
              <a:t>‹Nº›</a:t>
            </a:fld>
            <a:endParaRPr lang="es-ES_tradnl"/>
          </a:p>
          <a:p>
            <a:pPr>
              <a:defRPr/>
            </a:pPr>
            <a:r>
              <a:rPr lang="es-ES"/>
              <a:t>.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20688" y="1447800"/>
            <a:ext cx="4132262"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705350" y="1447800"/>
            <a:ext cx="413385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ftr" sz="quarter" idx="10"/>
          </p:nvPr>
        </p:nvSpPr>
        <p:spPr/>
        <p:txBody>
          <a:bodyPr/>
          <a:lstStyle>
            <a:lvl1pPr>
              <a:defRPr/>
            </a:lvl1pPr>
          </a:lstStyle>
          <a:p>
            <a:pPr>
              <a:defRPr/>
            </a:pPr>
            <a:r>
              <a:rPr lang="es-ES_tradnl"/>
              <a:t>FFTI. Tema 4. Introducción a las FSM. Elementos básicos de memoria..</a:t>
            </a:r>
            <a:fld id="{67763988-C14E-47CC-AD4F-696C1DF0BBE4}" type="slidenum">
              <a:rPr lang="es-ES_tradnl"/>
              <a:pPr>
                <a:defRPr/>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20688" y="304800"/>
            <a:ext cx="8418512" cy="763588"/>
          </a:xfrm>
          <a:prstGeom prst="rect">
            <a:avLst/>
          </a:prstGeom>
          <a:noFill/>
          <a:ln w="9525">
            <a:noFill/>
            <a:miter lim="800000"/>
            <a:headEnd/>
            <a:tailEnd/>
          </a:ln>
        </p:spPr>
        <p:txBody>
          <a:bodyPr vert="horz" wrap="square" lIns="89396" tIns="44697" rIns="89396" bIns="44697" numCol="1" anchor="ctr" anchorCtr="0" compatLnSpc="1">
            <a:prstTxWarp prst="textNoShape">
              <a:avLst/>
            </a:prstTxWarp>
          </a:bodyPr>
          <a:lstStyle/>
          <a:p>
            <a:pPr lvl="0"/>
            <a:r>
              <a:rPr lang="es-ES" smtClean="0"/>
              <a:t>Haga clic para modificar el estilo de título del patrón</a:t>
            </a:r>
          </a:p>
        </p:txBody>
      </p:sp>
      <p:sp>
        <p:nvSpPr>
          <p:cNvPr id="1027" name="Rectangle 3"/>
          <p:cNvSpPr>
            <a:spLocks noGrp="1" noChangeArrowheads="1"/>
          </p:cNvSpPr>
          <p:nvPr>
            <p:ph type="body" idx="1"/>
          </p:nvPr>
        </p:nvSpPr>
        <p:spPr bwMode="auto">
          <a:xfrm>
            <a:off x="420688" y="1447800"/>
            <a:ext cx="8418512" cy="4724400"/>
          </a:xfrm>
          <a:prstGeom prst="rect">
            <a:avLst/>
          </a:prstGeom>
          <a:noFill/>
          <a:ln w="9525">
            <a:noFill/>
            <a:miter lim="800000"/>
            <a:headEnd/>
            <a:tailEnd/>
          </a:ln>
        </p:spPr>
        <p:txBody>
          <a:bodyPr vert="horz" wrap="square" lIns="89396" tIns="44697" rIns="89396" bIns="44697"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69348" name="Rectangle 4"/>
          <p:cNvSpPr>
            <a:spLocks noChangeArrowheads="1"/>
          </p:cNvSpPr>
          <p:nvPr/>
        </p:nvSpPr>
        <p:spPr bwMode="auto">
          <a:xfrm rot="16200000" flipV="1">
            <a:off x="4521994" y="-3250406"/>
            <a:ext cx="74612" cy="8712200"/>
          </a:xfrm>
          <a:prstGeom prst="rect">
            <a:avLst/>
          </a:prstGeom>
          <a:gradFill rotWithShape="0">
            <a:gsLst>
              <a:gs pos="0">
                <a:srgbClr val="FFFFFF"/>
              </a:gs>
              <a:gs pos="100000">
                <a:srgbClr val="FF3300"/>
              </a:gs>
            </a:gsLst>
            <a:lin ang="0" scaled="1"/>
          </a:gradFill>
          <a:ln w="9525">
            <a:noFill/>
            <a:miter lim="800000"/>
            <a:headEnd/>
            <a:tailEnd/>
          </a:ln>
          <a:effectLst/>
        </p:spPr>
        <p:txBody>
          <a:bodyPr wrap="none" anchor="ctr"/>
          <a:lstStyle/>
          <a:p>
            <a:pPr>
              <a:defRPr/>
            </a:pPr>
            <a:endParaRPr lang="es-ES"/>
          </a:p>
        </p:txBody>
      </p:sp>
      <p:sp>
        <p:nvSpPr>
          <p:cNvPr id="569350" name="Rectangle 6"/>
          <p:cNvSpPr>
            <a:spLocks noGrp="1" noChangeArrowheads="1"/>
          </p:cNvSpPr>
          <p:nvPr>
            <p:ph type="ftr" sz="quarter" idx="3"/>
          </p:nvPr>
        </p:nvSpPr>
        <p:spPr bwMode="auto">
          <a:xfrm>
            <a:off x="420688" y="6443663"/>
            <a:ext cx="8418512" cy="277812"/>
          </a:xfrm>
          <a:prstGeom prst="rect">
            <a:avLst/>
          </a:prstGeom>
          <a:noFill/>
          <a:ln w="9525">
            <a:noFill/>
            <a:miter lim="800000"/>
            <a:headEnd/>
            <a:tailEnd/>
          </a:ln>
          <a:effectLst/>
        </p:spPr>
        <p:txBody>
          <a:bodyPr vert="horz" wrap="square" lIns="89396" tIns="44697" rIns="89396" bIns="44697" numCol="1" anchor="t" anchorCtr="0" compatLnSpc="1">
            <a:prstTxWarp prst="textNoShape">
              <a:avLst/>
            </a:prstTxWarp>
          </a:bodyPr>
          <a:lstStyle>
            <a:lvl1pPr algn="ctr">
              <a:spcBef>
                <a:spcPct val="0"/>
              </a:spcBef>
              <a:spcAft>
                <a:spcPct val="0"/>
              </a:spcAft>
              <a:buClrTx/>
              <a:buSzTx/>
              <a:buFontTx/>
              <a:buNone/>
              <a:defRPr sz="1200" b="0" i="1">
                <a:solidFill>
                  <a:srgbClr val="008000"/>
                </a:solidFill>
                <a:latin typeface="Arial" charset="0"/>
              </a:defRPr>
            </a:lvl1pPr>
          </a:lstStyle>
          <a:p>
            <a:pPr>
              <a:defRPr/>
            </a:pPr>
            <a:r>
              <a:rPr lang="es-ES_tradnl"/>
              <a:t>FFTI. Tema 4. Introducción a las FSM. Elementos básicos de memoria.. </a:t>
            </a:r>
            <a:fld id="{60507B29-F237-4A72-8DD3-5035658BECD8}"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4336" r:id="rId1"/>
    <p:sldLayoutId id="2147484337" r:id="rId2"/>
    <p:sldLayoutId id="2147484338" r:id="rId3"/>
    <p:sldLayoutId id="2147484339" r:id="rId4"/>
  </p:sldLayoutIdLst>
  <p:hf hdr="0" dt="0"/>
  <p:txStyles>
    <p:titleStyle>
      <a:lvl1pPr algn="ctr" defTabSz="893763" rtl="0" eaLnBrk="0" fontAlgn="base" hangingPunct="0">
        <a:spcBef>
          <a:spcPct val="0"/>
        </a:spcBef>
        <a:spcAft>
          <a:spcPct val="0"/>
        </a:spcAft>
        <a:defRPr sz="2400" b="1" i="1">
          <a:solidFill>
            <a:schemeClr val="accent2"/>
          </a:solidFill>
          <a:latin typeface="+mj-lt"/>
          <a:ea typeface="+mj-ea"/>
          <a:cs typeface="+mj-cs"/>
        </a:defRPr>
      </a:lvl1pPr>
      <a:lvl2pPr algn="ctr" defTabSz="893763" rtl="0" eaLnBrk="0" fontAlgn="base" hangingPunct="0">
        <a:spcBef>
          <a:spcPct val="0"/>
        </a:spcBef>
        <a:spcAft>
          <a:spcPct val="0"/>
        </a:spcAft>
        <a:defRPr sz="2400" b="1" i="1">
          <a:solidFill>
            <a:schemeClr val="accent2"/>
          </a:solidFill>
          <a:latin typeface="Arial Black" pitchFamily="34" charset="0"/>
        </a:defRPr>
      </a:lvl2pPr>
      <a:lvl3pPr algn="ctr" defTabSz="893763" rtl="0" eaLnBrk="0" fontAlgn="base" hangingPunct="0">
        <a:spcBef>
          <a:spcPct val="0"/>
        </a:spcBef>
        <a:spcAft>
          <a:spcPct val="0"/>
        </a:spcAft>
        <a:defRPr sz="2400" b="1" i="1">
          <a:solidFill>
            <a:schemeClr val="accent2"/>
          </a:solidFill>
          <a:latin typeface="Arial Black" pitchFamily="34" charset="0"/>
        </a:defRPr>
      </a:lvl3pPr>
      <a:lvl4pPr algn="ctr" defTabSz="893763" rtl="0" eaLnBrk="0" fontAlgn="base" hangingPunct="0">
        <a:spcBef>
          <a:spcPct val="0"/>
        </a:spcBef>
        <a:spcAft>
          <a:spcPct val="0"/>
        </a:spcAft>
        <a:defRPr sz="2400" b="1" i="1">
          <a:solidFill>
            <a:schemeClr val="accent2"/>
          </a:solidFill>
          <a:latin typeface="Arial Black" pitchFamily="34" charset="0"/>
        </a:defRPr>
      </a:lvl4pPr>
      <a:lvl5pPr algn="ctr" defTabSz="893763" rtl="0" eaLnBrk="0" fontAlgn="base" hangingPunct="0">
        <a:spcBef>
          <a:spcPct val="0"/>
        </a:spcBef>
        <a:spcAft>
          <a:spcPct val="0"/>
        </a:spcAft>
        <a:defRPr sz="2400" b="1" i="1">
          <a:solidFill>
            <a:schemeClr val="accent2"/>
          </a:solidFill>
          <a:latin typeface="Arial Black" pitchFamily="34" charset="0"/>
        </a:defRPr>
      </a:lvl5pPr>
      <a:lvl6pPr marL="457200" algn="ctr" defTabSz="893763" rtl="0" eaLnBrk="0" fontAlgn="base" hangingPunct="0">
        <a:spcBef>
          <a:spcPct val="0"/>
        </a:spcBef>
        <a:spcAft>
          <a:spcPct val="0"/>
        </a:spcAft>
        <a:defRPr sz="2400" b="1" i="1">
          <a:solidFill>
            <a:schemeClr val="accent2"/>
          </a:solidFill>
          <a:latin typeface="Arial Black" pitchFamily="34" charset="0"/>
        </a:defRPr>
      </a:lvl6pPr>
      <a:lvl7pPr marL="914400" algn="ctr" defTabSz="893763" rtl="0" eaLnBrk="0" fontAlgn="base" hangingPunct="0">
        <a:spcBef>
          <a:spcPct val="0"/>
        </a:spcBef>
        <a:spcAft>
          <a:spcPct val="0"/>
        </a:spcAft>
        <a:defRPr sz="2400" b="1" i="1">
          <a:solidFill>
            <a:schemeClr val="accent2"/>
          </a:solidFill>
          <a:latin typeface="Arial Black" pitchFamily="34" charset="0"/>
        </a:defRPr>
      </a:lvl7pPr>
      <a:lvl8pPr marL="1371600" algn="ctr" defTabSz="893763" rtl="0" eaLnBrk="0" fontAlgn="base" hangingPunct="0">
        <a:spcBef>
          <a:spcPct val="0"/>
        </a:spcBef>
        <a:spcAft>
          <a:spcPct val="0"/>
        </a:spcAft>
        <a:defRPr sz="2400" b="1" i="1">
          <a:solidFill>
            <a:schemeClr val="accent2"/>
          </a:solidFill>
          <a:latin typeface="Arial Black" pitchFamily="34" charset="0"/>
        </a:defRPr>
      </a:lvl8pPr>
      <a:lvl9pPr marL="1828800" algn="ctr" defTabSz="893763" rtl="0" eaLnBrk="0" fontAlgn="base" hangingPunct="0">
        <a:spcBef>
          <a:spcPct val="0"/>
        </a:spcBef>
        <a:spcAft>
          <a:spcPct val="0"/>
        </a:spcAft>
        <a:defRPr sz="2400" b="1" i="1">
          <a:solidFill>
            <a:schemeClr val="accent2"/>
          </a:solidFill>
          <a:latin typeface="Arial Black" pitchFamily="34" charset="0"/>
        </a:defRPr>
      </a:lvl9pPr>
    </p:titleStyle>
    <p:bodyStyle>
      <a:lvl1pPr marL="334963" indent="-334963" algn="l" defTabSz="893763" rtl="0" eaLnBrk="0" fontAlgn="base" hangingPunct="0">
        <a:spcBef>
          <a:spcPct val="20000"/>
        </a:spcBef>
        <a:spcAft>
          <a:spcPct val="25000"/>
        </a:spcAft>
        <a:buClr>
          <a:schemeClr val="accent2"/>
        </a:buClr>
        <a:buSzPct val="80000"/>
        <a:buFont typeface="Monotype Sorts" pitchFamily="2" charset="2"/>
        <a:buChar char="n"/>
        <a:defRPr sz="2200" b="1">
          <a:solidFill>
            <a:srgbClr val="993300"/>
          </a:solidFill>
          <a:latin typeface="+mn-lt"/>
          <a:ea typeface="+mn-ea"/>
          <a:cs typeface="+mn-cs"/>
        </a:defRPr>
      </a:lvl1pPr>
      <a:lvl2pPr marL="725488" indent="-277813" algn="l" defTabSz="893763" rtl="0" eaLnBrk="0" fontAlgn="base" hangingPunct="0">
        <a:spcBef>
          <a:spcPct val="25000"/>
        </a:spcBef>
        <a:spcAft>
          <a:spcPct val="40000"/>
        </a:spcAft>
        <a:buClr>
          <a:schemeClr val="accent2"/>
        </a:buClr>
        <a:buSzPct val="80000"/>
        <a:buFont typeface="Monotype Sorts" pitchFamily="2" charset="2"/>
        <a:buChar char="l"/>
        <a:defRPr sz="2200" b="1">
          <a:solidFill>
            <a:srgbClr val="009900"/>
          </a:solidFill>
          <a:latin typeface="Arial" charset="0"/>
        </a:defRPr>
      </a:lvl2pPr>
      <a:lvl3pPr marL="1117600" indent="-223838" algn="l" defTabSz="893763" rtl="0" eaLnBrk="0" fontAlgn="base" hangingPunct="0">
        <a:spcBef>
          <a:spcPct val="20000"/>
        </a:spcBef>
        <a:spcAft>
          <a:spcPct val="0"/>
        </a:spcAft>
        <a:buClr>
          <a:srgbClr val="006666"/>
        </a:buClr>
        <a:buSzPct val="75000"/>
        <a:buFont typeface="Wingdings" pitchFamily="2" charset="2"/>
        <a:buChar char="v"/>
        <a:defRPr sz="2400">
          <a:solidFill>
            <a:srgbClr val="003399"/>
          </a:solidFill>
          <a:latin typeface="Times New Roman" pitchFamily="18" charset="0"/>
        </a:defRPr>
      </a:lvl3pPr>
      <a:lvl4pPr marL="1563688" indent="-222250" algn="l" defTabSz="893763" rtl="0" eaLnBrk="0" fontAlgn="base" hangingPunct="0">
        <a:spcBef>
          <a:spcPct val="20000"/>
        </a:spcBef>
        <a:spcAft>
          <a:spcPct val="0"/>
        </a:spcAft>
        <a:buSzPct val="90000"/>
        <a:buFont typeface="Wingdings" pitchFamily="2" charset="2"/>
        <a:buChar char="û"/>
        <a:defRPr sz="1900">
          <a:solidFill>
            <a:srgbClr val="006666"/>
          </a:solidFill>
          <a:latin typeface="Times New Roman" pitchFamily="18" charset="0"/>
        </a:defRPr>
      </a:lvl4pPr>
      <a:lvl5pPr marL="2011363" indent="-222250" algn="l" defTabSz="893763" rtl="0" eaLnBrk="0" fontAlgn="base" hangingPunct="0">
        <a:spcBef>
          <a:spcPct val="20000"/>
        </a:spcBef>
        <a:spcAft>
          <a:spcPct val="0"/>
        </a:spcAft>
        <a:buChar char="»"/>
        <a:defRPr sz="1900">
          <a:solidFill>
            <a:srgbClr val="CC6600"/>
          </a:solidFill>
          <a:latin typeface="Times New Roman" pitchFamily="18" charset="0"/>
        </a:defRPr>
      </a:lvl5pPr>
      <a:lvl6pPr marL="2468563" indent="-222250" algn="l" defTabSz="893763" rtl="0" eaLnBrk="0" fontAlgn="base" hangingPunct="0">
        <a:spcBef>
          <a:spcPct val="20000"/>
        </a:spcBef>
        <a:spcAft>
          <a:spcPct val="0"/>
        </a:spcAft>
        <a:buChar char="»"/>
        <a:defRPr sz="1900">
          <a:solidFill>
            <a:srgbClr val="CC6600"/>
          </a:solidFill>
          <a:latin typeface="Times New Roman" pitchFamily="18" charset="0"/>
        </a:defRPr>
      </a:lvl6pPr>
      <a:lvl7pPr marL="2925763" indent="-222250" algn="l" defTabSz="893763" rtl="0" eaLnBrk="0" fontAlgn="base" hangingPunct="0">
        <a:spcBef>
          <a:spcPct val="20000"/>
        </a:spcBef>
        <a:spcAft>
          <a:spcPct val="0"/>
        </a:spcAft>
        <a:buChar char="»"/>
        <a:defRPr sz="1900">
          <a:solidFill>
            <a:srgbClr val="CC6600"/>
          </a:solidFill>
          <a:latin typeface="Times New Roman" pitchFamily="18" charset="0"/>
        </a:defRPr>
      </a:lvl7pPr>
      <a:lvl8pPr marL="3382963" indent="-222250" algn="l" defTabSz="893763" rtl="0" eaLnBrk="0" fontAlgn="base" hangingPunct="0">
        <a:spcBef>
          <a:spcPct val="20000"/>
        </a:spcBef>
        <a:spcAft>
          <a:spcPct val="0"/>
        </a:spcAft>
        <a:buChar char="»"/>
        <a:defRPr sz="1900">
          <a:solidFill>
            <a:srgbClr val="CC6600"/>
          </a:solidFill>
          <a:latin typeface="Times New Roman" pitchFamily="18" charset="0"/>
        </a:defRPr>
      </a:lvl8pPr>
      <a:lvl9pPr marL="3840163" indent="-222250" algn="l" defTabSz="893763" rtl="0" eaLnBrk="0" fontAlgn="base" hangingPunct="0">
        <a:spcBef>
          <a:spcPct val="20000"/>
        </a:spcBef>
        <a:spcAft>
          <a:spcPct val="0"/>
        </a:spcAft>
        <a:buChar char="»"/>
        <a:defRPr sz="1900">
          <a:solidFill>
            <a:srgbClr val="CC6600"/>
          </a:solidFill>
          <a:latin typeface="Times New Roman" pitchFamily="18"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lstStyle/>
          <a:p>
            <a:r>
              <a:rPr lang="es-ES" smtClean="0"/>
              <a:t>FUNDAMENTOS FÍSICOS Y TECNOLÓGICOS DE LA INFORMÁTICA</a:t>
            </a:r>
          </a:p>
        </p:txBody>
      </p:sp>
      <p:sp>
        <p:nvSpPr>
          <p:cNvPr id="6147" name="Rectangle 3"/>
          <p:cNvSpPr>
            <a:spLocks noGrp="1" noChangeArrowheads="1"/>
          </p:cNvSpPr>
          <p:nvPr>
            <p:ph type="subTitle" idx="1"/>
          </p:nvPr>
        </p:nvSpPr>
        <p:spPr/>
        <p:txBody>
          <a:bodyPr/>
          <a:lstStyle/>
          <a:p>
            <a:r>
              <a:rPr lang="es-ES" smtClean="0"/>
              <a:t>Tema 9. Introducción a las máquinas de estado finitas. Elementos básicos de memoria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Marcador de contenido"/>
          <p:cNvSpPr>
            <a:spLocks noGrp="1"/>
          </p:cNvSpPr>
          <p:nvPr>
            <p:ph idx="1"/>
          </p:nvPr>
        </p:nvSpPr>
        <p:spPr>
          <a:xfrm>
            <a:off x="420688" y="1447800"/>
            <a:ext cx="8418512" cy="1327150"/>
          </a:xfrm>
        </p:spPr>
        <p:txBody>
          <a:bodyPr/>
          <a:lstStyle/>
          <a:p>
            <a:r>
              <a:rPr lang="es-ES" smtClean="0"/>
              <a:t>Los sistemas secuenciales asíncronos no poseen entrada de reloj y los cambios de valor en las salidas y las variables internas se producen, sencillamente al variar las entradas</a:t>
            </a:r>
          </a:p>
        </p:txBody>
      </p:sp>
      <p:sp>
        <p:nvSpPr>
          <p:cNvPr id="15363" name="2 Título"/>
          <p:cNvSpPr>
            <a:spLocks noGrp="1"/>
          </p:cNvSpPr>
          <p:nvPr>
            <p:ph type="title"/>
          </p:nvPr>
        </p:nvSpPr>
        <p:spPr/>
        <p:txBody>
          <a:bodyPr/>
          <a:lstStyle/>
          <a:p>
            <a:r>
              <a:rPr lang="es-ES" smtClean="0"/>
              <a:t>Introducción a los Sistemas Lógicos Secuenciales  asincrónicos</a:t>
            </a:r>
          </a:p>
        </p:txBody>
      </p:sp>
      <p:sp>
        <p:nvSpPr>
          <p:cNvPr id="15364"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B5BC0D09-B335-47BD-918B-2EF23F8263CF}" type="slidenum">
              <a:rPr lang="es-ES_tradnl" smtClean="0"/>
              <a:pPr/>
              <a:t>10</a:t>
            </a:fld>
            <a:endParaRPr lang="es-ES_tradnl" smtClean="0"/>
          </a:p>
          <a:p>
            <a:endParaRPr lang="es-ES_tradnl" smtClean="0"/>
          </a:p>
        </p:txBody>
      </p:sp>
      <p:pic>
        <p:nvPicPr>
          <p:cNvPr id="15365" name="Picture 5"/>
          <p:cNvPicPr>
            <a:picLocks noChangeAspect="1" noChangeArrowheads="1"/>
          </p:cNvPicPr>
          <p:nvPr/>
        </p:nvPicPr>
        <p:blipFill>
          <a:blip r:embed="rId2"/>
          <a:srcRect l="11490" t="40538" r="14598" b="13785"/>
          <a:stretch>
            <a:fillRect/>
          </a:stretch>
        </p:blipFill>
        <p:spPr bwMode="auto">
          <a:xfrm>
            <a:off x="1119188" y="2979738"/>
            <a:ext cx="6605587" cy="321945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Título"/>
          <p:cNvSpPr>
            <a:spLocks noGrp="1"/>
          </p:cNvSpPr>
          <p:nvPr>
            <p:ph type="title"/>
          </p:nvPr>
        </p:nvSpPr>
        <p:spPr/>
        <p:txBody>
          <a:bodyPr/>
          <a:lstStyle/>
          <a:p>
            <a:r>
              <a:rPr lang="es-ES" smtClean="0"/>
              <a:t>Tipos de circuitos secuenciales</a:t>
            </a:r>
          </a:p>
        </p:txBody>
      </p:sp>
      <p:sp>
        <p:nvSpPr>
          <p:cNvPr id="16387"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4D4AB72B-4B97-490C-8322-BFA863260898}" type="slidenum">
              <a:rPr lang="es-ES_tradnl" smtClean="0"/>
              <a:pPr/>
              <a:t>11</a:t>
            </a:fld>
            <a:endParaRPr lang="es-ES_tradnl" smtClean="0"/>
          </a:p>
          <a:p>
            <a:endParaRPr lang="es-ES_tradnl" smtClean="0"/>
          </a:p>
        </p:txBody>
      </p:sp>
      <p:sp>
        <p:nvSpPr>
          <p:cNvPr id="5" name="Rectangle 3"/>
          <p:cNvSpPr txBox="1">
            <a:spLocks noChangeArrowheads="1"/>
          </p:cNvSpPr>
          <p:nvPr/>
        </p:nvSpPr>
        <p:spPr bwMode="auto">
          <a:xfrm>
            <a:off x="420688" y="1447800"/>
            <a:ext cx="8418512" cy="2486025"/>
          </a:xfrm>
          <a:prstGeom prst="rect">
            <a:avLst/>
          </a:prstGeom>
          <a:noFill/>
          <a:ln w="9525">
            <a:noFill/>
            <a:miter lim="800000"/>
            <a:headEnd/>
            <a:tailEnd/>
          </a:ln>
        </p:spPr>
        <p:txBody>
          <a:bodyPr lIns="89396" tIns="44697" rIns="89396" bIns="44697"/>
          <a:lstStyle/>
          <a:p>
            <a:pPr marL="334963" indent="-334963" defTabSz="893763">
              <a:lnSpc>
                <a:spcPct val="80000"/>
              </a:lnSpc>
              <a:defRPr/>
            </a:pPr>
            <a:r>
              <a:rPr lang="es-ES" sz="1800" kern="0" dirty="0">
                <a:latin typeface="+mn-lt"/>
              </a:rPr>
              <a:t>Circuitos lógicos secuenciales : dos grupos </a:t>
            </a:r>
          </a:p>
          <a:p>
            <a:pPr marL="334963" indent="-334963" defTabSz="893763">
              <a:lnSpc>
                <a:spcPct val="80000"/>
              </a:lnSpc>
              <a:defRPr/>
            </a:pPr>
            <a:r>
              <a:rPr lang="es-ES" sz="1800" kern="0" dirty="0" err="1">
                <a:latin typeface="+mn-lt"/>
              </a:rPr>
              <a:t>Asincrónos</a:t>
            </a:r>
            <a:r>
              <a:rPr lang="es-ES" sz="1800" kern="0" dirty="0">
                <a:latin typeface="+mn-lt"/>
              </a:rPr>
              <a:t> y </a:t>
            </a:r>
            <a:r>
              <a:rPr lang="es-ES" sz="1800" kern="0" dirty="0" err="1">
                <a:latin typeface="+mn-lt"/>
              </a:rPr>
              <a:t>Sincrónos</a:t>
            </a:r>
            <a:r>
              <a:rPr lang="es-ES" sz="1800" kern="0" dirty="0">
                <a:latin typeface="+mn-lt"/>
              </a:rPr>
              <a:t>. </a:t>
            </a:r>
          </a:p>
          <a:p>
            <a:pPr marL="725488" lvl="1" indent="-277813" defTabSz="893763">
              <a:lnSpc>
                <a:spcPct val="80000"/>
              </a:lnSpc>
              <a:spcBef>
                <a:spcPct val="25000"/>
              </a:spcBef>
              <a:spcAft>
                <a:spcPts val="0"/>
              </a:spcAft>
              <a:buFont typeface="Monotype Sorts" pitchFamily="2" charset="2"/>
              <a:buChar char="l"/>
              <a:defRPr/>
            </a:pPr>
            <a:r>
              <a:rPr lang="es-ES" sz="1800" kern="0" dirty="0">
                <a:solidFill>
                  <a:srgbClr val="009900"/>
                </a:solidFill>
                <a:latin typeface="Arial" charset="0"/>
              </a:rPr>
              <a:t>Los primeros pueden cambiar los estados de sus salidas como resultado del cambio de los estados de las entradas, mientras que los circuitos sincrónicos pueden cambiar el estado de sus salidas en instantes de tiempo discretos bajo el control de una señal de reloj. </a:t>
            </a:r>
          </a:p>
        </p:txBody>
      </p:sp>
      <p:pic>
        <p:nvPicPr>
          <p:cNvPr id="16389" name="Picture 4"/>
          <p:cNvPicPr>
            <a:picLocks noChangeAspect="1" noChangeArrowheads="1"/>
          </p:cNvPicPr>
          <p:nvPr/>
        </p:nvPicPr>
        <p:blipFill>
          <a:blip r:embed="rId2"/>
          <a:srcRect/>
          <a:stretch>
            <a:fillRect/>
          </a:stretch>
        </p:blipFill>
        <p:spPr bwMode="auto">
          <a:xfrm>
            <a:off x="1417638" y="3933825"/>
            <a:ext cx="6178550" cy="2424113"/>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a:defRPr/>
            </a:pPr>
            <a:r>
              <a:rPr lang="es-ES" dirty="0" smtClean="0"/>
              <a:t>El sistema secuencial más simple es el </a:t>
            </a:r>
            <a:r>
              <a:rPr lang="es-ES" dirty="0" err="1" smtClean="0"/>
              <a:t>biestable</a:t>
            </a:r>
            <a:endParaRPr lang="es-ES" dirty="0" smtClean="0"/>
          </a:p>
          <a:p>
            <a:pPr>
              <a:defRPr/>
            </a:pPr>
            <a:r>
              <a:rPr lang="es-ES" dirty="0" smtClean="0"/>
              <a:t>Un </a:t>
            </a:r>
            <a:r>
              <a:rPr lang="es-ES" dirty="0" err="1" smtClean="0"/>
              <a:t>biestable</a:t>
            </a:r>
            <a:r>
              <a:rPr lang="es-ES" dirty="0" smtClean="0"/>
              <a:t> (</a:t>
            </a:r>
            <a:r>
              <a:rPr lang="es-ES" i="1" dirty="0" err="1" smtClean="0"/>
              <a:t>flip-flop</a:t>
            </a:r>
            <a:r>
              <a:rPr lang="es-ES" dirty="0" smtClean="0"/>
              <a:t> o </a:t>
            </a:r>
            <a:r>
              <a:rPr lang="es-ES" i="1" dirty="0" err="1" smtClean="0"/>
              <a:t>latch</a:t>
            </a:r>
            <a:r>
              <a:rPr lang="es-ES" dirty="0" smtClean="0"/>
              <a:t> en inglés), es un </a:t>
            </a:r>
            <a:r>
              <a:rPr lang="es-ES" u="sng" dirty="0" err="1" smtClean="0"/>
              <a:t>multivibrador</a:t>
            </a:r>
            <a:r>
              <a:rPr lang="es-ES" dirty="0" smtClean="0"/>
              <a:t> capaz de permanecer en uno de dos estados posibles durante un tiempo indefinido en ausencia de perturbaciones.</a:t>
            </a:r>
          </a:p>
          <a:p>
            <a:pPr lvl="1">
              <a:defRPr/>
            </a:pPr>
            <a:r>
              <a:rPr lang="es-ES" dirty="0" smtClean="0"/>
              <a:t>En electrónica, un </a:t>
            </a:r>
            <a:r>
              <a:rPr lang="es-ES" u="sng" dirty="0" err="1" smtClean="0"/>
              <a:t>multivibrador</a:t>
            </a:r>
            <a:r>
              <a:rPr lang="es-ES" dirty="0" smtClean="0"/>
              <a:t> es un circuito oscilador capaz de generar una onda cuadrada</a:t>
            </a:r>
          </a:p>
          <a:p>
            <a:pPr lvl="1">
              <a:defRPr/>
            </a:pPr>
            <a:r>
              <a:rPr lang="es-ES" dirty="0" smtClean="0"/>
              <a:t>Según su funcionamiento, los </a:t>
            </a:r>
            <a:r>
              <a:rPr lang="es-ES" u="sng" dirty="0" err="1" smtClean="0"/>
              <a:t>multivibradores</a:t>
            </a:r>
            <a:r>
              <a:rPr lang="es-ES" dirty="0" smtClean="0"/>
              <a:t> se pueden dividir en dos clases:</a:t>
            </a:r>
          </a:p>
          <a:p>
            <a:pPr lvl="2">
              <a:defRPr/>
            </a:pPr>
            <a:r>
              <a:rPr lang="es-ES" dirty="0" smtClean="0"/>
              <a:t>De funcionamiento continuo, </a:t>
            </a:r>
            <a:r>
              <a:rPr lang="es-ES" b="1" dirty="0" err="1" smtClean="0"/>
              <a:t>aestable</a:t>
            </a:r>
            <a:r>
              <a:rPr lang="es-ES" dirty="0" smtClean="0"/>
              <a:t> o de oscilación libre: genera ondas a partir de la propia fuente de alimentación.</a:t>
            </a:r>
          </a:p>
          <a:p>
            <a:pPr lvl="2">
              <a:defRPr/>
            </a:pPr>
            <a:r>
              <a:rPr lang="es-ES" dirty="0" smtClean="0"/>
              <a:t>De funcionamiento impulsado, </a:t>
            </a:r>
            <a:r>
              <a:rPr lang="es-ES" b="1" dirty="0" smtClean="0"/>
              <a:t>monoestable</a:t>
            </a:r>
            <a:r>
              <a:rPr lang="es-ES" dirty="0" smtClean="0"/>
              <a:t>: a partir de una señal de disparo o impulso sale de su estado de reposo.</a:t>
            </a:r>
          </a:p>
          <a:p>
            <a:pPr lvl="2">
              <a:defRPr/>
            </a:pPr>
            <a:r>
              <a:rPr lang="es-ES" dirty="0" smtClean="0"/>
              <a:t>Si posee dos estados de reposo, se denomina </a:t>
            </a:r>
            <a:r>
              <a:rPr lang="es-ES" b="1" dirty="0" err="1" smtClean="0"/>
              <a:t>biestable</a:t>
            </a:r>
            <a:r>
              <a:rPr lang="es-ES" dirty="0" smtClean="0"/>
              <a:t>.</a:t>
            </a:r>
          </a:p>
        </p:txBody>
      </p:sp>
      <p:sp>
        <p:nvSpPr>
          <p:cNvPr id="17411" name="2 Título"/>
          <p:cNvSpPr>
            <a:spLocks noGrp="1"/>
          </p:cNvSpPr>
          <p:nvPr>
            <p:ph type="title"/>
          </p:nvPr>
        </p:nvSpPr>
        <p:spPr/>
        <p:txBody>
          <a:bodyPr/>
          <a:lstStyle/>
          <a:p>
            <a:r>
              <a:rPr lang="es-ES" smtClean="0"/>
              <a:t>Los biestables</a:t>
            </a:r>
          </a:p>
        </p:txBody>
      </p:sp>
      <p:sp>
        <p:nvSpPr>
          <p:cNvPr id="17412"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DB628075-C2A9-42AE-83B5-50D9A24E9235}" type="slidenum">
              <a:rPr lang="es-ES_tradnl" smtClean="0"/>
              <a:pPr/>
              <a:t>12</a:t>
            </a:fld>
            <a:endParaRPr lang="es-ES_tradnl" smtClean="0"/>
          </a:p>
          <a:p>
            <a:endParaRPr lang="es-ES_tradnl"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contenido"/>
          <p:cNvSpPr>
            <a:spLocks noGrp="1"/>
          </p:cNvSpPr>
          <p:nvPr>
            <p:ph idx="1"/>
          </p:nvPr>
        </p:nvSpPr>
        <p:spPr/>
        <p:txBody>
          <a:bodyPr/>
          <a:lstStyle/>
          <a:p>
            <a:r>
              <a:rPr lang="es-ES" smtClean="0"/>
              <a:t>Un biestable tiene dos estados estables (</a:t>
            </a:r>
            <a:r>
              <a:rPr lang="es-ES" b="0" smtClean="0">
                <a:latin typeface="Arial" charset="0"/>
                <a:cs typeface="Arial" charset="0"/>
              </a:rPr>
              <a:t>por tanto puede almacenar un bit</a:t>
            </a:r>
            <a:r>
              <a:rPr lang="es-ES" smtClean="0"/>
              <a:t>). </a:t>
            </a:r>
          </a:p>
          <a:p>
            <a:pPr lvl="1">
              <a:spcAft>
                <a:spcPct val="0"/>
              </a:spcAft>
            </a:pPr>
            <a:r>
              <a:rPr lang="es-ES" smtClean="0"/>
              <a:t>El paso de un estado a otro se realiza variando sus entradas. Dependiendo del tipo de dichas entradas los biestables se dividen en:</a:t>
            </a:r>
          </a:p>
          <a:p>
            <a:pPr lvl="2"/>
            <a:r>
              <a:rPr lang="es-ES" b="1" smtClean="0"/>
              <a:t>Asíncronos</a:t>
            </a:r>
            <a:r>
              <a:rPr lang="es-ES" smtClean="0"/>
              <a:t>: sólo tienen entradas de control. </a:t>
            </a:r>
          </a:p>
          <a:p>
            <a:pPr lvl="2"/>
            <a:r>
              <a:rPr lang="es-ES" b="1" smtClean="0"/>
              <a:t>Síncronos</a:t>
            </a:r>
            <a:r>
              <a:rPr lang="es-ES" smtClean="0"/>
              <a:t>: además de las entradas de control posee una entrada de sincronismo o de reloj. Si las entradas de control dependen de la de sincronismo se denominan </a:t>
            </a:r>
            <a:r>
              <a:rPr lang="es-ES" u="sng" smtClean="0"/>
              <a:t>entradas síncronas </a:t>
            </a:r>
            <a:r>
              <a:rPr lang="es-ES" smtClean="0"/>
              <a:t>y en caso contrario </a:t>
            </a:r>
            <a:r>
              <a:rPr lang="es-ES" u="sng" smtClean="0"/>
              <a:t>asíncronas</a:t>
            </a:r>
            <a:r>
              <a:rPr lang="es-ES" smtClean="0"/>
              <a:t>. Por lo general, las entradas de control asíncronas prevalecen sobre las síncronas.</a:t>
            </a:r>
          </a:p>
        </p:txBody>
      </p:sp>
      <p:sp>
        <p:nvSpPr>
          <p:cNvPr id="18435" name="2 Título"/>
          <p:cNvSpPr>
            <a:spLocks noGrp="1"/>
          </p:cNvSpPr>
          <p:nvPr>
            <p:ph type="title"/>
          </p:nvPr>
        </p:nvSpPr>
        <p:spPr/>
        <p:txBody>
          <a:bodyPr/>
          <a:lstStyle/>
          <a:p>
            <a:r>
              <a:rPr lang="es-ES" smtClean="0"/>
              <a:t>Tipos de biestables</a:t>
            </a:r>
          </a:p>
        </p:txBody>
      </p:sp>
      <p:sp>
        <p:nvSpPr>
          <p:cNvPr id="18436"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87BD0D4F-C421-476B-9960-6FD83D063BC6}" type="slidenum">
              <a:rPr lang="es-ES_tradnl" smtClean="0"/>
              <a:pPr/>
              <a:t>13</a:t>
            </a:fld>
            <a:endParaRPr lang="es-ES_tradnl" smtClean="0"/>
          </a:p>
          <a:p>
            <a:endParaRPr lang="es-ES_tradnl"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r>
              <a:rPr lang="es-ES" smtClean="0"/>
              <a:t>Tipos de biestables</a:t>
            </a:r>
          </a:p>
        </p:txBody>
      </p:sp>
      <p:sp>
        <p:nvSpPr>
          <p:cNvPr id="19459" name="2 Marcador de pie de página"/>
          <p:cNvSpPr>
            <a:spLocks noGrp="1"/>
          </p:cNvSpPr>
          <p:nvPr>
            <p:ph type="ftr" sz="quarter" idx="10"/>
          </p:nvPr>
        </p:nvSpPr>
        <p:spPr>
          <a:noFill/>
        </p:spPr>
        <p:txBody>
          <a:bodyPr/>
          <a:lstStyle/>
          <a:p>
            <a:r>
              <a:rPr lang="es-ES_tradnl" smtClean="0"/>
              <a:t>FFTI. Tema 9. Introducción a las FSM. Elementos básicos de memoria. </a:t>
            </a:r>
            <a:fld id="{DB8D4751-3809-4236-A152-7AFC563ECB9A}" type="slidenum">
              <a:rPr lang="es-ES_tradnl" smtClean="0"/>
              <a:pPr/>
              <a:t>14</a:t>
            </a:fld>
            <a:endParaRPr lang="es-ES_tradnl" smtClean="0"/>
          </a:p>
          <a:p>
            <a:r>
              <a:rPr lang="es-ES" smtClean="0"/>
              <a:t>. </a:t>
            </a:r>
          </a:p>
        </p:txBody>
      </p:sp>
      <p:pic>
        <p:nvPicPr>
          <p:cNvPr id="19460" name="Picture 3"/>
          <p:cNvPicPr>
            <a:picLocks noChangeAspect="1" noChangeArrowheads="1"/>
          </p:cNvPicPr>
          <p:nvPr/>
        </p:nvPicPr>
        <p:blipFill>
          <a:blip r:embed="rId2"/>
          <a:srcRect/>
          <a:stretch>
            <a:fillRect/>
          </a:stretch>
        </p:blipFill>
        <p:spPr bwMode="auto">
          <a:xfrm>
            <a:off x="420688" y="1576388"/>
            <a:ext cx="8418512" cy="4024312"/>
          </a:xfrm>
          <a:prstGeom prst="rect">
            <a:avLst/>
          </a:prstGeom>
          <a:noFill/>
          <a:ln w="9525" algn="ctr">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p:txBody>
          <a:bodyPr/>
          <a:lstStyle/>
          <a:p>
            <a:r>
              <a:rPr lang="es-ES" smtClean="0"/>
              <a:t>Biestables síncronos</a:t>
            </a:r>
          </a:p>
        </p:txBody>
      </p:sp>
      <p:sp>
        <p:nvSpPr>
          <p:cNvPr id="20483" name="2 Marcador de pie de página"/>
          <p:cNvSpPr>
            <a:spLocks noGrp="1"/>
          </p:cNvSpPr>
          <p:nvPr>
            <p:ph type="ftr" sz="quarter" idx="10"/>
          </p:nvPr>
        </p:nvSpPr>
        <p:spPr>
          <a:noFill/>
        </p:spPr>
        <p:txBody>
          <a:bodyPr/>
          <a:lstStyle/>
          <a:p>
            <a:r>
              <a:rPr lang="es-ES_tradnl" smtClean="0"/>
              <a:t>FFTI. Tema 9. Introducción a las FSM. Elementos básicos de memoria. </a:t>
            </a:r>
            <a:fld id="{3864F95B-5599-4061-853F-AFE1EB0BFD0F}" type="slidenum">
              <a:rPr lang="es-ES_tradnl" smtClean="0"/>
              <a:pPr/>
              <a:t>15</a:t>
            </a:fld>
            <a:endParaRPr lang="es-ES_tradnl" smtClean="0"/>
          </a:p>
          <a:p>
            <a:endParaRPr lang="es-ES" smtClean="0"/>
          </a:p>
        </p:txBody>
      </p:sp>
      <p:pic>
        <p:nvPicPr>
          <p:cNvPr id="20484" name="Picture 5"/>
          <p:cNvPicPr>
            <a:picLocks noChangeAspect="1" noChangeArrowheads="1"/>
          </p:cNvPicPr>
          <p:nvPr/>
        </p:nvPicPr>
        <p:blipFill>
          <a:blip r:embed="rId2"/>
          <a:srcRect/>
          <a:stretch>
            <a:fillRect/>
          </a:stretch>
        </p:blipFill>
        <p:spPr bwMode="auto">
          <a:xfrm>
            <a:off x="784225" y="1450975"/>
            <a:ext cx="7573963" cy="2247900"/>
          </a:xfrm>
          <a:prstGeom prst="rect">
            <a:avLst/>
          </a:prstGeom>
          <a:noFill/>
          <a:ln w="9525" algn="ctr">
            <a:noFill/>
            <a:miter lim="800000"/>
            <a:headEnd/>
            <a:tailEnd/>
          </a:ln>
        </p:spPr>
      </p:pic>
      <p:pic>
        <p:nvPicPr>
          <p:cNvPr id="20485" name="Picture 6"/>
          <p:cNvPicPr>
            <a:picLocks noChangeAspect="1" noChangeArrowheads="1"/>
          </p:cNvPicPr>
          <p:nvPr/>
        </p:nvPicPr>
        <p:blipFill>
          <a:blip r:embed="rId3"/>
          <a:srcRect/>
          <a:stretch>
            <a:fillRect/>
          </a:stretch>
        </p:blipFill>
        <p:spPr bwMode="auto">
          <a:xfrm>
            <a:off x="784225" y="3595688"/>
            <a:ext cx="7621588" cy="2847975"/>
          </a:xfrm>
          <a:prstGeom prst="rect">
            <a:avLst/>
          </a:prstGeom>
          <a:noFill/>
          <a:ln w="9525" algn="ctr">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p:txBody>
          <a:bodyPr/>
          <a:lstStyle/>
          <a:p>
            <a:r>
              <a:rPr lang="es-ES" smtClean="0"/>
              <a:t>Biestables RS. Representaciones</a:t>
            </a:r>
          </a:p>
        </p:txBody>
      </p:sp>
      <p:sp>
        <p:nvSpPr>
          <p:cNvPr id="21507" name="2 Marcador de pie de página"/>
          <p:cNvSpPr>
            <a:spLocks noGrp="1"/>
          </p:cNvSpPr>
          <p:nvPr>
            <p:ph type="ftr" sz="quarter" idx="10"/>
          </p:nvPr>
        </p:nvSpPr>
        <p:spPr>
          <a:noFill/>
        </p:spPr>
        <p:txBody>
          <a:bodyPr/>
          <a:lstStyle/>
          <a:p>
            <a:r>
              <a:rPr lang="es-ES_tradnl" smtClean="0"/>
              <a:t>FFTI. Tema 9. Introducción a las FSM. Elementos básicos de memoria. </a:t>
            </a:r>
            <a:fld id="{A7368385-E988-4C46-9A98-05552E567B70}" type="slidenum">
              <a:rPr lang="es-ES_tradnl" smtClean="0"/>
              <a:pPr/>
              <a:t>16</a:t>
            </a:fld>
            <a:endParaRPr lang="es-ES_tradnl" smtClean="0"/>
          </a:p>
          <a:p>
            <a:endParaRPr lang="es-ES_tradnl" smtClean="0"/>
          </a:p>
          <a:p>
            <a:endParaRPr lang="es-ES" smtClean="0"/>
          </a:p>
        </p:txBody>
      </p:sp>
      <p:pic>
        <p:nvPicPr>
          <p:cNvPr id="21508" name="Picture 2"/>
          <p:cNvPicPr>
            <a:picLocks noChangeAspect="1" noChangeArrowheads="1"/>
          </p:cNvPicPr>
          <p:nvPr/>
        </p:nvPicPr>
        <p:blipFill>
          <a:blip r:embed="rId3"/>
          <a:srcRect l="20741" t="29478" r="18694" b="16362"/>
          <a:stretch>
            <a:fillRect/>
          </a:stretch>
        </p:blipFill>
        <p:spPr bwMode="auto">
          <a:xfrm>
            <a:off x="152400" y="1411288"/>
            <a:ext cx="8686800" cy="4700587"/>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contenido"/>
          <p:cNvSpPr>
            <a:spLocks noGrp="1"/>
          </p:cNvSpPr>
          <p:nvPr>
            <p:ph idx="1"/>
          </p:nvPr>
        </p:nvSpPr>
        <p:spPr>
          <a:xfrm>
            <a:off x="420688" y="1447800"/>
            <a:ext cx="8418512" cy="790575"/>
          </a:xfrm>
        </p:spPr>
        <p:txBody>
          <a:bodyPr>
            <a:normAutofit fontScale="92500" lnSpcReduction="10000"/>
          </a:bodyPr>
          <a:lstStyle/>
          <a:p>
            <a:pPr>
              <a:defRPr/>
            </a:pPr>
            <a:r>
              <a:rPr lang="es-ES" dirty="0" err="1" smtClean="0"/>
              <a:t>Preset</a:t>
            </a:r>
            <a:r>
              <a:rPr lang="es-ES" dirty="0" smtClean="0"/>
              <a:t> (PRE) = Puesta a uno. </a:t>
            </a:r>
          </a:p>
          <a:p>
            <a:pPr>
              <a:defRPr/>
            </a:pPr>
            <a:r>
              <a:rPr lang="es-ES" dirty="0" smtClean="0"/>
              <a:t>Clear (CLR) = Puesta a cero</a:t>
            </a:r>
            <a:endParaRPr lang="es-ES" dirty="0"/>
          </a:p>
        </p:txBody>
      </p:sp>
      <p:sp>
        <p:nvSpPr>
          <p:cNvPr id="22531" name="1 Título"/>
          <p:cNvSpPr>
            <a:spLocks noGrp="1"/>
          </p:cNvSpPr>
          <p:nvPr>
            <p:ph type="title"/>
          </p:nvPr>
        </p:nvSpPr>
        <p:spPr/>
        <p:txBody>
          <a:bodyPr/>
          <a:lstStyle/>
          <a:p>
            <a:r>
              <a:rPr lang="es-ES" smtClean="0"/>
              <a:t>Biestables. Entradas asíncronas</a:t>
            </a:r>
          </a:p>
        </p:txBody>
      </p:sp>
      <p:sp>
        <p:nvSpPr>
          <p:cNvPr id="22532" name="2 Marcador de pie de página"/>
          <p:cNvSpPr>
            <a:spLocks noGrp="1"/>
          </p:cNvSpPr>
          <p:nvPr>
            <p:ph type="ftr" sz="quarter" idx="10"/>
          </p:nvPr>
        </p:nvSpPr>
        <p:spPr>
          <a:noFill/>
        </p:spPr>
        <p:txBody>
          <a:bodyPr/>
          <a:lstStyle/>
          <a:p>
            <a:r>
              <a:rPr lang="es-ES_tradnl" smtClean="0"/>
              <a:t>FFTI. Tema 9. Introducción a las FSM. Elementos básicos de memoria. </a:t>
            </a:r>
            <a:fld id="{F34E4661-26EE-48DD-8EBA-3E877A72528A}" type="slidenum">
              <a:rPr lang="es-ES_tradnl" smtClean="0"/>
              <a:pPr/>
              <a:t>17</a:t>
            </a:fld>
            <a:endParaRPr lang="es-ES_tradnl" smtClean="0"/>
          </a:p>
        </p:txBody>
      </p:sp>
      <p:sp>
        <p:nvSpPr>
          <p:cNvPr id="22533" name="WordArt 26"/>
          <p:cNvSpPr>
            <a:spLocks noChangeArrowheads="1" noChangeShapeType="1" noTextEdit="1"/>
          </p:cNvSpPr>
          <p:nvPr/>
        </p:nvSpPr>
        <p:spPr bwMode="auto">
          <a:xfrm>
            <a:off x="5643563" y="2643188"/>
            <a:ext cx="1057275" cy="428625"/>
          </a:xfrm>
          <a:prstGeom prst="rect">
            <a:avLst/>
          </a:prstGeom>
        </p:spPr>
        <p:txBody>
          <a:bodyPr wrap="none" fromWordArt="1">
            <a:prstTxWarp prst="textPlain">
              <a:avLst>
                <a:gd name="adj" fmla="val 50000"/>
              </a:avLst>
            </a:prstTxWarp>
          </a:bodyPr>
          <a:lstStyle/>
          <a:p>
            <a:pPr algn="ctr"/>
            <a:r>
              <a:rPr lang="es-ES" sz="24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Low</a:t>
            </a:r>
          </a:p>
        </p:txBody>
      </p:sp>
      <p:sp>
        <p:nvSpPr>
          <p:cNvPr id="22534" name="WordArt 27"/>
          <p:cNvSpPr>
            <a:spLocks noChangeArrowheads="1" noChangeShapeType="1" noTextEdit="1"/>
          </p:cNvSpPr>
          <p:nvPr/>
        </p:nvSpPr>
        <p:spPr bwMode="auto">
          <a:xfrm>
            <a:off x="1371600" y="2643188"/>
            <a:ext cx="1246188" cy="428625"/>
          </a:xfrm>
          <a:prstGeom prst="rect">
            <a:avLst/>
          </a:prstGeom>
        </p:spPr>
        <p:txBody>
          <a:bodyPr wrap="none" fromWordArt="1">
            <a:prstTxWarp prst="textPlain">
              <a:avLst>
                <a:gd name="adj" fmla="val 50000"/>
              </a:avLst>
            </a:prstTxWarp>
          </a:bodyPr>
          <a:lstStyle/>
          <a:p>
            <a:pPr algn="ctr"/>
            <a:r>
              <a:rPr lang="es-ES" sz="2400" kern="10" dirty="0" err="1">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High</a:t>
            </a:r>
            <a:endParaRPr lang="es-ES" sz="24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endParaRPr>
          </a:p>
        </p:txBody>
      </p:sp>
      <p:pic>
        <p:nvPicPr>
          <p:cNvPr id="22535" name="Picture 8"/>
          <p:cNvPicPr>
            <a:picLocks noChangeAspect="1" noChangeArrowheads="1"/>
          </p:cNvPicPr>
          <p:nvPr/>
        </p:nvPicPr>
        <p:blipFill>
          <a:blip r:embed="rId3"/>
          <a:srcRect/>
          <a:stretch>
            <a:fillRect/>
          </a:stretch>
        </p:blipFill>
        <p:spPr bwMode="auto">
          <a:xfrm>
            <a:off x="420688" y="3071813"/>
            <a:ext cx="3571875" cy="2305050"/>
          </a:xfrm>
          <a:prstGeom prst="rect">
            <a:avLst/>
          </a:prstGeom>
          <a:noFill/>
          <a:ln w="9525">
            <a:noFill/>
            <a:miter lim="800000"/>
            <a:headEnd/>
            <a:tailEnd/>
          </a:ln>
        </p:spPr>
      </p:pic>
      <p:pic>
        <p:nvPicPr>
          <p:cNvPr id="22536" name="Picture 3"/>
          <p:cNvPicPr>
            <a:picLocks noChangeAspect="1" noChangeArrowheads="1"/>
          </p:cNvPicPr>
          <p:nvPr/>
        </p:nvPicPr>
        <p:blipFill>
          <a:blip r:embed="rId4"/>
          <a:srcRect/>
          <a:stretch>
            <a:fillRect/>
          </a:stretch>
        </p:blipFill>
        <p:spPr bwMode="auto">
          <a:xfrm>
            <a:off x="5010150" y="3071813"/>
            <a:ext cx="2590800" cy="2686050"/>
          </a:xfrm>
          <a:prstGeom prst="rect">
            <a:avLst/>
          </a:prstGeom>
          <a:noFill/>
          <a:ln w="9525" algn="ctr">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5 Marcador de contenido"/>
          <p:cNvSpPr>
            <a:spLocks noGrp="1"/>
          </p:cNvSpPr>
          <p:nvPr>
            <p:ph idx="1"/>
          </p:nvPr>
        </p:nvSpPr>
        <p:spPr>
          <a:xfrm>
            <a:off x="420688" y="1447800"/>
            <a:ext cx="8418512" cy="1343025"/>
          </a:xfrm>
        </p:spPr>
        <p:txBody>
          <a:bodyPr/>
          <a:lstStyle/>
          <a:p>
            <a:r>
              <a:rPr lang="es-ES" smtClean="0"/>
              <a:t>El circuito de la figura es un biestable (o latch) ya que puede almacenar indefinidamente un nivel bajo (“0”) o un nivel alto (“1”)</a:t>
            </a:r>
          </a:p>
        </p:txBody>
      </p:sp>
      <p:sp>
        <p:nvSpPr>
          <p:cNvPr id="23555" name="4 Título"/>
          <p:cNvSpPr>
            <a:spLocks noGrp="1"/>
          </p:cNvSpPr>
          <p:nvPr>
            <p:ph type="title"/>
          </p:nvPr>
        </p:nvSpPr>
        <p:spPr/>
        <p:txBody>
          <a:bodyPr/>
          <a:lstStyle/>
          <a:p>
            <a:r>
              <a:rPr lang="es-ES" smtClean="0"/>
              <a:t>Implementación de un biestable</a:t>
            </a:r>
          </a:p>
        </p:txBody>
      </p:sp>
      <p:sp>
        <p:nvSpPr>
          <p:cNvPr id="23556"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1061B807-4566-4CCB-8C6C-8819A3015BAE}" type="slidenum">
              <a:rPr lang="es-ES_tradnl" smtClean="0"/>
              <a:pPr/>
              <a:t>18</a:t>
            </a:fld>
            <a:endParaRPr lang="es-ES_tradnl" smtClean="0"/>
          </a:p>
          <a:p>
            <a:endParaRPr lang="es-ES_tradnl" smtClean="0"/>
          </a:p>
        </p:txBody>
      </p:sp>
      <p:pic>
        <p:nvPicPr>
          <p:cNvPr id="23557" name="Picture 2"/>
          <p:cNvPicPr>
            <a:picLocks noChangeAspect="1" noChangeArrowheads="1"/>
          </p:cNvPicPr>
          <p:nvPr/>
        </p:nvPicPr>
        <p:blipFill>
          <a:blip r:embed="rId3"/>
          <a:srcRect/>
          <a:stretch>
            <a:fillRect/>
          </a:stretch>
        </p:blipFill>
        <p:spPr bwMode="auto">
          <a:xfrm>
            <a:off x="2028825" y="3429000"/>
            <a:ext cx="5086350" cy="2371725"/>
          </a:xfrm>
          <a:prstGeom prst="rect">
            <a:avLst/>
          </a:prstGeom>
          <a:noFill/>
          <a:ln w="9525" algn="ctr">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Marcador de contenido"/>
          <p:cNvSpPr>
            <a:spLocks noGrp="1"/>
          </p:cNvSpPr>
          <p:nvPr>
            <p:ph idx="1"/>
          </p:nvPr>
        </p:nvSpPr>
        <p:spPr>
          <a:xfrm>
            <a:off x="420688" y="1447800"/>
            <a:ext cx="8418512" cy="1011238"/>
          </a:xfrm>
        </p:spPr>
        <p:txBody>
          <a:bodyPr/>
          <a:lstStyle/>
          <a:p>
            <a:r>
              <a:rPr lang="es-ES" smtClean="0"/>
              <a:t>El </a:t>
            </a:r>
            <a:r>
              <a:rPr lang="es-ES" i="1" smtClean="0"/>
              <a:t>latch</a:t>
            </a:r>
            <a:r>
              <a:rPr lang="es-ES" smtClean="0"/>
              <a:t> lógico más simple es el RS está construido mediante la interconexión retroalimentada de puertas lógicas NOR El bit almacenado está presente en la salida marcada como Q.</a:t>
            </a:r>
          </a:p>
        </p:txBody>
      </p:sp>
      <p:sp>
        <p:nvSpPr>
          <p:cNvPr id="24579" name="2 Título"/>
          <p:cNvSpPr>
            <a:spLocks noGrp="1"/>
          </p:cNvSpPr>
          <p:nvPr>
            <p:ph type="title"/>
          </p:nvPr>
        </p:nvSpPr>
        <p:spPr/>
        <p:txBody>
          <a:bodyPr/>
          <a:lstStyle/>
          <a:p>
            <a:r>
              <a:rPr lang="es-ES" smtClean="0"/>
              <a:t>El biestable RS</a:t>
            </a:r>
          </a:p>
        </p:txBody>
      </p:sp>
      <p:sp>
        <p:nvSpPr>
          <p:cNvPr id="24580"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54528F85-1768-418C-AF6D-AB4B068BC084}" type="slidenum">
              <a:rPr lang="es-ES_tradnl" smtClean="0"/>
              <a:pPr/>
              <a:t>19</a:t>
            </a:fld>
            <a:endParaRPr lang="es-ES_tradnl" smtClean="0"/>
          </a:p>
          <a:p>
            <a:endParaRPr lang="es-ES_tradnl" smtClean="0"/>
          </a:p>
        </p:txBody>
      </p:sp>
      <p:pic>
        <p:nvPicPr>
          <p:cNvPr id="24581" name="Picture 3"/>
          <p:cNvPicPr>
            <a:picLocks noChangeAspect="1" noChangeArrowheads="1"/>
          </p:cNvPicPr>
          <p:nvPr/>
        </p:nvPicPr>
        <p:blipFill>
          <a:blip r:embed="rId2"/>
          <a:srcRect/>
          <a:stretch>
            <a:fillRect/>
          </a:stretch>
        </p:blipFill>
        <p:spPr bwMode="auto">
          <a:xfrm>
            <a:off x="788988" y="3003550"/>
            <a:ext cx="7029450" cy="3057525"/>
          </a:xfrm>
          <a:prstGeom prst="rect">
            <a:avLst/>
          </a:prstGeom>
          <a:noFill/>
          <a:ln w="9525" algn="ctr">
            <a:noFill/>
            <a:miter lim="800000"/>
            <a:headEnd/>
            <a:tailEnd/>
          </a:ln>
        </p:spPr>
      </p:pic>
      <p:pic>
        <p:nvPicPr>
          <p:cNvPr id="24582" name="Picture 5" descr="File:R-S mk2.gif"/>
          <p:cNvPicPr>
            <a:picLocks noChangeAspect="1" noChangeArrowheads="1" noCrop="1"/>
          </p:cNvPicPr>
          <p:nvPr/>
        </p:nvPicPr>
        <p:blipFill>
          <a:blip r:embed="rId3"/>
          <a:srcRect/>
          <a:stretch>
            <a:fillRect/>
          </a:stretch>
        </p:blipFill>
        <p:spPr bwMode="auto">
          <a:xfrm>
            <a:off x="5613400" y="2952750"/>
            <a:ext cx="2552700" cy="1863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Marcador de contenido"/>
          <p:cNvSpPr>
            <a:spLocks noGrp="1"/>
          </p:cNvSpPr>
          <p:nvPr>
            <p:ph idx="1"/>
          </p:nvPr>
        </p:nvSpPr>
        <p:spPr/>
        <p:txBody>
          <a:bodyPr>
            <a:normAutofit fontScale="92500"/>
          </a:bodyPr>
          <a:lstStyle/>
          <a:p>
            <a:pPr marL="904875" lvl="1" indent="-457200">
              <a:lnSpc>
                <a:spcPct val="150000"/>
              </a:lnSpc>
              <a:spcAft>
                <a:spcPct val="0"/>
              </a:spcAft>
              <a:buClr>
                <a:srgbClr val="009900"/>
              </a:buClr>
              <a:buSzPct val="100000"/>
              <a:buFont typeface="Arial Black" pitchFamily="34" charset="0"/>
              <a:buAutoNum type="arabicPeriod"/>
              <a:defRPr/>
            </a:pPr>
            <a:r>
              <a:rPr lang="es-ES" dirty="0" smtClean="0"/>
              <a:t>Introducción a los sistemas lógicos secuenciales (SLS)</a:t>
            </a:r>
          </a:p>
          <a:p>
            <a:pPr marL="904875" lvl="1" indent="-457200">
              <a:lnSpc>
                <a:spcPct val="150000"/>
              </a:lnSpc>
              <a:spcAft>
                <a:spcPct val="0"/>
              </a:spcAft>
              <a:buClr>
                <a:srgbClr val="009900"/>
              </a:buClr>
              <a:buSzPct val="100000"/>
              <a:buFont typeface="Arial Black" pitchFamily="34" charset="0"/>
              <a:buAutoNum type="arabicPeriod"/>
              <a:defRPr/>
            </a:pPr>
            <a:r>
              <a:rPr lang="es-ES" dirty="0" smtClean="0"/>
              <a:t>Clasificación y tipos de SLS</a:t>
            </a:r>
          </a:p>
          <a:p>
            <a:pPr marL="904875" lvl="1" indent="-457200">
              <a:lnSpc>
                <a:spcPct val="150000"/>
              </a:lnSpc>
              <a:spcAft>
                <a:spcPct val="0"/>
              </a:spcAft>
              <a:buClr>
                <a:srgbClr val="009900"/>
              </a:buClr>
              <a:buSzPct val="100000"/>
              <a:buFont typeface="Arial Black" pitchFamily="34" charset="0"/>
              <a:buAutoNum type="arabicPeriod"/>
              <a:defRPr/>
            </a:pPr>
            <a:r>
              <a:rPr lang="es-ES" dirty="0" smtClean="0"/>
              <a:t>Los </a:t>
            </a:r>
            <a:r>
              <a:rPr lang="es-ES" dirty="0" err="1" smtClean="0"/>
              <a:t>biestables</a:t>
            </a:r>
            <a:r>
              <a:rPr lang="es-ES" dirty="0" smtClean="0"/>
              <a:t> (</a:t>
            </a:r>
            <a:r>
              <a:rPr lang="es-ES" dirty="0" err="1" smtClean="0"/>
              <a:t>FFs</a:t>
            </a:r>
            <a:r>
              <a:rPr lang="es-ES" dirty="0" smtClean="0"/>
              <a:t>). Definiciones, tipos.</a:t>
            </a:r>
          </a:p>
          <a:p>
            <a:pPr marL="904875" lvl="1" indent="-457200">
              <a:lnSpc>
                <a:spcPct val="150000"/>
              </a:lnSpc>
              <a:spcAft>
                <a:spcPct val="0"/>
              </a:spcAft>
              <a:buClr>
                <a:srgbClr val="009900"/>
              </a:buClr>
              <a:buSzPct val="100000"/>
              <a:buFont typeface="Arial Black" pitchFamily="34" charset="0"/>
              <a:buAutoNum type="arabicPeriod"/>
              <a:defRPr/>
            </a:pPr>
            <a:r>
              <a:rPr lang="es-ES" dirty="0" smtClean="0"/>
              <a:t>El </a:t>
            </a:r>
            <a:r>
              <a:rPr lang="es-ES" dirty="0" err="1" smtClean="0"/>
              <a:t>biestable</a:t>
            </a:r>
            <a:r>
              <a:rPr lang="es-ES" dirty="0" smtClean="0"/>
              <a:t> RS</a:t>
            </a:r>
          </a:p>
          <a:p>
            <a:pPr marL="904875" lvl="1" indent="-457200">
              <a:lnSpc>
                <a:spcPct val="150000"/>
              </a:lnSpc>
              <a:spcAft>
                <a:spcPct val="0"/>
              </a:spcAft>
              <a:buClr>
                <a:srgbClr val="009900"/>
              </a:buClr>
              <a:buSzPct val="100000"/>
              <a:buFont typeface="Arial Black" pitchFamily="34" charset="0"/>
              <a:buAutoNum type="arabicPeriod"/>
              <a:defRPr/>
            </a:pPr>
            <a:r>
              <a:rPr lang="es-ES" dirty="0" smtClean="0"/>
              <a:t>El </a:t>
            </a:r>
            <a:r>
              <a:rPr lang="es-ES" dirty="0" err="1" smtClean="0"/>
              <a:t>biestable</a:t>
            </a:r>
            <a:r>
              <a:rPr lang="es-ES" dirty="0" smtClean="0"/>
              <a:t> D</a:t>
            </a:r>
          </a:p>
          <a:p>
            <a:pPr marL="904875" lvl="1" indent="-457200">
              <a:lnSpc>
                <a:spcPct val="150000"/>
              </a:lnSpc>
              <a:spcAft>
                <a:spcPct val="0"/>
              </a:spcAft>
              <a:buClr>
                <a:srgbClr val="009900"/>
              </a:buClr>
              <a:buSzPct val="100000"/>
              <a:buFont typeface="Arial Black" pitchFamily="34" charset="0"/>
              <a:buAutoNum type="arabicPeriod"/>
              <a:defRPr/>
            </a:pPr>
            <a:r>
              <a:rPr lang="es-ES" dirty="0" smtClean="0"/>
              <a:t>El </a:t>
            </a:r>
            <a:r>
              <a:rPr lang="es-ES" dirty="0" err="1" smtClean="0"/>
              <a:t>biestable</a:t>
            </a:r>
            <a:r>
              <a:rPr lang="es-ES" dirty="0" smtClean="0"/>
              <a:t> JK</a:t>
            </a:r>
          </a:p>
          <a:p>
            <a:pPr marL="904875" lvl="1" indent="-457200">
              <a:lnSpc>
                <a:spcPct val="150000"/>
              </a:lnSpc>
              <a:spcAft>
                <a:spcPct val="0"/>
              </a:spcAft>
              <a:buClr>
                <a:srgbClr val="009900"/>
              </a:buClr>
              <a:buSzPct val="100000"/>
              <a:buFont typeface="Arial Black" pitchFamily="34" charset="0"/>
              <a:buAutoNum type="arabicPeriod"/>
              <a:defRPr/>
            </a:pPr>
            <a:r>
              <a:rPr lang="es-ES" dirty="0" smtClean="0"/>
              <a:t>El </a:t>
            </a:r>
            <a:r>
              <a:rPr lang="es-ES" dirty="0" err="1" smtClean="0"/>
              <a:t>biestable</a:t>
            </a:r>
            <a:r>
              <a:rPr lang="es-ES" dirty="0" smtClean="0"/>
              <a:t> T</a:t>
            </a:r>
          </a:p>
          <a:p>
            <a:pPr marL="904875" lvl="1" indent="-457200">
              <a:lnSpc>
                <a:spcPct val="150000"/>
              </a:lnSpc>
              <a:spcAft>
                <a:spcPct val="0"/>
              </a:spcAft>
              <a:buClr>
                <a:srgbClr val="009900"/>
              </a:buClr>
              <a:buSzPct val="100000"/>
              <a:buFont typeface="Arial Black" pitchFamily="34" charset="0"/>
              <a:buAutoNum type="arabicPeriod"/>
              <a:defRPr/>
            </a:pPr>
            <a:r>
              <a:rPr lang="es-ES" dirty="0" smtClean="0"/>
              <a:t>Parámetros</a:t>
            </a:r>
          </a:p>
          <a:p>
            <a:pPr>
              <a:defRPr/>
            </a:pPr>
            <a:endParaRPr lang="es-ES" dirty="0" smtClean="0"/>
          </a:p>
        </p:txBody>
      </p:sp>
      <p:sp>
        <p:nvSpPr>
          <p:cNvPr id="7171" name="2 Título"/>
          <p:cNvSpPr>
            <a:spLocks noGrp="1"/>
          </p:cNvSpPr>
          <p:nvPr>
            <p:ph type="title"/>
          </p:nvPr>
        </p:nvSpPr>
        <p:spPr/>
        <p:txBody>
          <a:bodyPr/>
          <a:lstStyle/>
          <a:p>
            <a:r>
              <a:rPr lang="es-ES" smtClean="0"/>
              <a:t>Índice</a:t>
            </a:r>
          </a:p>
        </p:txBody>
      </p:sp>
      <p:sp>
        <p:nvSpPr>
          <p:cNvPr id="7172"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1D32EAAD-411A-48D8-BE60-ED46C05EA673}" type="slidenum">
              <a:rPr lang="es-ES_tradnl" smtClean="0"/>
              <a:pPr/>
              <a:t>2</a:t>
            </a:fld>
            <a:endParaRPr lang="es-ES_tradnl" smtClean="0"/>
          </a:p>
          <a:p>
            <a:endParaRPr lang="es-ES_tradnl"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2 Título"/>
          <p:cNvSpPr>
            <a:spLocks noGrp="1"/>
          </p:cNvSpPr>
          <p:nvPr>
            <p:ph type="title"/>
          </p:nvPr>
        </p:nvSpPr>
        <p:spPr/>
        <p:txBody>
          <a:bodyPr/>
          <a:lstStyle/>
          <a:p>
            <a:r>
              <a:rPr lang="es-ES" smtClean="0"/>
              <a:t>El biestable D con habilitación</a:t>
            </a:r>
          </a:p>
        </p:txBody>
      </p:sp>
      <p:sp>
        <p:nvSpPr>
          <p:cNvPr id="25603"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37AE0C27-C639-4242-B93F-EBBCE82DF866}" type="slidenum">
              <a:rPr lang="es-ES_tradnl" smtClean="0"/>
              <a:pPr/>
              <a:t>20</a:t>
            </a:fld>
            <a:endParaRPr lang="es-ES_tradnl" smtClean="0"/>
          </a:p>
          <a:p>
            <a:endParaRPr lang="es-ES_tradnl" smtClean="0"/>
          </a:p>
        </p:txBody>
      </p:sp>
      <p:pic>
        <p:nvPicPr>
          <p:cNvPr id="25604" name="Picture 3"/>
          <p:cNvPicPr>
            <a:picLocks noChangeAspect="1" noChangeArrowheads="1"/>
          </p:cNvPicPr>
          <p:nvPr/>
        </p:nvPicPr>
        <p:blipFill>
          <a:blip r:embed="rId3"/>
          <a:srcRect/>
          <a:stretch>
            <a:fillRect/>
          </a:stretch>
        </p:blipFill>
        <p:spPr bwMode="auto">
          <a:xfrm>
            <a:off x="420688" y="1447800"/>
            <a:ext cx="1819275" cy="1647825"/>
          </a:xfrm>
          <a:prstGeom prst="rect">
            <a:avLst/>
          </a:prstGeom>
          <a:noFill/>
          <a:ln w="9525" algn="ctr">
            <a:noFill/>
            <a:miter lim="800000"/>
            <a:headEnd/>
            <a:tailEnd/>
          </a:ln>
        </p:spPr>
      </p:pic>
      <p:pic>
        <p:nvPicPr>
          <p:cNvPr id="25605" name="Picture 4"/>
          <p:cNvPicPr>
            <a:picLocks noChangeAspect="1" noChangeArrowheads="1"/>
          </p:cNvPicPr>
          <p:nvPr/>
        </p:nvPicPr>
        <p:blipFill>
          <a:blip r:embed="rId4"/>
          <a:srcRect/>
          <a:stretch>
            <a:fillRect/>
          </a:stretch>
        </p:blipFill>
        <p:spPr bwMode="auto">
          <a:xfrm>
            <a:off x="2744788" y="1447800"/>
            <a:ext cx="5624512" cy="4624388"/>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p:txBody>
          <a:bodyPr/>
          <a:lstStyle/>
          <a:p>
            <a:r>
              <a:rPr lang="es-ES" smtClean="0"/>
              <a:t>El biestable D síncrono por flanco</a:t>
            </a:r>
          </a:p>
        </p:txBody>
      </p:sp>
      <p:sp>
        <p:nvSpPr>
          <p:cNvPr id="26627" name="2 Marcador de pie de página"/>
          <p:cNvSpPr>
            <a:spLocks noGrp="1"/>
          </p:cNvSpPr>
          <p:nvPr>
            <p:ph type="ftr" sz="quarter" idx="10"/>
          </p:nvPr>
        </p:nvSpPr>
        <p:spPr>
          <a:noFill/>
        </p:spPr>
        <p:txBody>
          <a:bodyPr/>
          <a:lstStyle/>
          <a:p>
            <a:r>
              <a:rPr lang="es-ES_tradnl" smtClean="0"/>
              <a:t>FFTI. Tema 9. Introducción a las FSM. Elementos básicos de memoria. </a:t>
            </a:r>
            <a:fld id="{6FB37C4D-D508-446B-AF5A-9F0067B4A769}" type="slidenum">
              <a:rPr lang="es-ES_tradnl" smtClean="0"/>
              <a:pPr/>
              <a:t>21</a:t>
            </a:fld>
            <a:endParaRPr lang="es-ES_tradnl" smtClean="0"/>
          </a:p>
          <a:p>
            <a:r>
              <a:rPr lang="es-ES" smtClean="0"/>
              <a:t>. </a:t>
            </a:r>
          </a:p>
        </p:txBody>
      </p:sp>
      <p:pic>
        <p:nvPicPr>
          <p:cNvPr id="26634" name="Picture 10"/>
          <p:cNvPicPr>
            <a:picLocks noChangeAspect="1" noChangeArrowheads="1"/>
          </p:cNvPicPr>
          <p:nvPr/>
        </p:nvPicPr>
        <p:blipFill>
          <a:blip r:embed="rId2"/>
          <a:srcRect/>
          <a:stretch>
            <a:fillRect/>
          </a:stretch>
        </p:blipFill>
        <p:spPr bwMode="auto">
          <a:xfrm>
            <a:off x="623888" y="1379155"/>
            <a:ext cx="7894637" cy="4667250"/>
          </a:xfrm>
          <a:prstGeom prst="rect">
            <a:avLst/>
          </a:prstGeom>
          <a:noFill/>
          <a:ln w="9525" cap="flat" cmpd="sng" algn="ctr">
            <a:noFill/>
            <a:prstDash val="solid"/>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p:txBody>
          <a:bodyPr/>
          <a:lstStyle/>
          <a:p>
            <a:r>
              <a:rPr lang="es-ES" smtClean="0"/>
              <a:t>El biestable JK síncrono por flanco de bajada</a:t>
            </a:r>
          </a:p>
        </p:txBody>
      </p:sp>
      <p:sp>
        <p:nvSpPr>
          <p:cNvPr id="27651" name="2 Marcador de pie de página"/>
          <p:cNvSpPr>
            <a:spLocks noGrp="1"/>
          </p:cNvSpPr>
          <p:nvPr>
            <p:ph type="ftr" sz="quarter" idx="10"/>
          </p:nvPr>
        </p:nvSpPr>
        <p:spPr>
          <a:noFill/>
        </p:spPr>
        <p:txBody>
          <a:bodyPr/>
          <a:lstStyle/>
          <a:p>
            <a:r>
              <a:rPr lang="es-ES_tradnl" smtClean="0"/>
              <a:t>FFTI. Tema 9. Introducción a las FSM. Elementos básicos de memoria. </a:t>
            </a:r>
            <a:fld id="{4E3527E9-DB6D-4319-A9F5-C6BCC196C6A7}" type="slidenum">
              <a:rPr lang="es-ES_tradnl" smtClean="0"/>
              <a:pPr/>
              <a:t>22</a:t>
            </a:fld>
            <a:endParaRPr lang="es-ES_tradnl" smtClean="0"/>
          </a:p>
        </p:txBody>
      </p:sp>
      <p:pic>
        <p:nvPicPr>
          <p:cNvPr id="27652" name="Picture 5"/>
          <p:cNvPicPr>
            <a:picLocks noChangeAspect="1" noChangeArrowheads="1"/>
          </p:cNvPicPr>
          <p:nvPr/>
        </p:nvPicPr>
        <p:blipFill>
          <a:blip r:embed="rId3"/>
          <a:srcRect l="25316" t="52005" r="60164" b="26022"/>
          <a:stretch>
            <a:fillRect/>
          </a:stretch>
        </p:blipFill>
        <p:spPr bwMode="auto">
          <a:xfrm>
            <a:off x="420688" y="2238375"/>
            <a:ext cx="2474912" cy="2474913"/>
          </a:xfrm>
          <a:prstGeom prst="rect">
            <a:avLst/>
          </a:prstGeom>
          <a:noFill/>
          <a:ln w="9525">
            <a:noFill/>
            <a:miter lim="800000"/>
            <a:headEnd/>
            <a:tailEnd/>
          </a:ln>
        </p:spPr>
      </p:pic>
      <p:pic>
        <p:nvPicPr>
          <p:cNvPr id="27653" name="Picture 6"/>
          <p:cNvPicPr>
            <a:picLocks noChangeAspect="1" noChangeArrowheads="1"/>
          </p:cNvPicPr>
          <p:nvPr/>
        </p:nvPicPr>
        <p:blipFill>
          <a:blip r:embed="rId3"/>
          <a:srcRect l="45811" t="46832" r="21114" b="21367"/>
          <a:stretch>
            <a:fillRect/>
          </a:stretch>
        </p:blipFill>
        <p:spPr bwMode="auto">
          <a:xfrm>
            <a:off x="3222625" y="1512888"/>
            <a:ext cx="5616575" cy="35687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p:txBody>
          <a:bodyPr/>
          <a:lstStyle/>
          <a:p>
            <a:r>
              <a:rPr lang="es-ES" smtClean="0"/>
              <a:t>El biestable D maestro-esclavo</a:t>
            </a:r>
          </a:p>
        </p:txBody>
      </p:sp>
      <p:sp>
        <p:nvSpPr>
          <p:cNvPr id="28675" name="2 Marcador de pie de página"/>
          <p:cNvSpPr>
            <a:spLocks noGrp="1"/>
          </p:cNvSpPr>
          <p:nvPr>
            <p:ph type="ftr" sz="quarter" idx="10"/>
          </p:nvPr>
        </p:nvSpPr>
        <p:spPr>
          <a:noFill/>
        </p:spPr>
        <p:txBody>
          <a:bodyPr/>
          <a:lstStyle/>
          <a:p>
            <a:r>
              <a:rPr lang="es-ES_tradnl" smtClean="0"/>
              <a:t>FFTI. Tema 9. Introducción a las FSM. Elementos básicos de memoria. </a:t>
            </a:r>
            <a:fld id="{8A336384-E81B-4869-B948-6CE1CFB09AFC}" type="slidenum">
              <a:rPr lang="es-ES_tradnl" smtClean="0"/>
              <a:pPr/>
              <a:t>23</a:t>
            </a:fld>
            <a:endParaRPr lang="es-ES_tradnl" smtClean="0"/>
          </a:p>
          <a:p>
            <a:r>
              <a:rPr lang="es-ES" smtClean="0"/>
              <a:t>. </a:t>
            </a:r>
          </a:p>
        </p:txBody>
      </p:sp>
      <p:pic>
        <p:nvPicPr>
          <p:cNvPr id="28676" name="Picture 5"/>
          <p:cNvPicPr>
            <a:picLocks noChangeAspect="1" noChangeArrowheads="1"/>
          </p:cNvPicPr>
          <p:nvPr/>
        </p:nvPicPr>
        <p:blipFill>
          <a:blip r:embed="rId3"/>
          <a:srcRect/>
          <a:stretch>
            <a:fillRect/>
          </a:stretch>
        </p:blipFill>
        <p:spPr bwMode="auto">
          <a:xfrm>
            <a:off x="239713" y="1662113"/>
            <a:ext cx="8810625" cy="4313237"/>
          </a:xfrm>
          <a:prstGeom prst="rect">
            <a:avLst/>
          </a:prstGeom>
          <a:noFill/>
          <a:ln w="9525" algn="ctr">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p:txBody>
          <a:bodyPr/>
          <a:lstStyle/>
          <a:p>
            <a:r>
              <a:rPr lang="es-ES" smtClean="0"/>
              <a:t>El biestable JK síncrono por flanco de bajada</a:t>
            </a:r>
          </a:p>
        </p:txBody>
      </p:sp>
      <p:sp>
        <p:nvSpPr>
          <p:cNvPr id="29699" name="2 Marcador de pie de página"/>
          <p:cNvSpPr>
            <a:spLocks noGrp="1"/>
          </p:cNvSpPr>
          <p:nvPr>
            <p:ph type="ftr" sz="quarter" idx="10"/>
          </p:nvPr>
        </p:nvSpPr>
        <p:spPr>
          <a:noFill/>
        </p:spPr>
        <p:txBody>
          <a:bodyPr/>
          <a:lstStyle/>
          <a:p>
            <a:r>
              <a:rPr lang="es-ES_tradnl" smtClean="0"/>
              <a:t>FFTI. Tema 9. Introducción a las FSM. Elementos básicos de memoria. </a:t>
            </a:r>
            <a:fld id="{C1B503DA-8BAC-4DB3-A1F3-8350B47912D2}" type="slidenum">
              <a:rPr lang="es-ES_tradnl" smtClean="0"/>
              <a:pPr/>
              <a:t>24</a:t>
            </a:fld>
            <a:endParaRPr lang="es-ES_tradnl" smtClean="0"/>
          </a:p>
          <a:p>
            <a:r>
              <a:rPr lang="es-ES" smtClean="0"/>
              <a:t>. </a:t>
            </a:r>
          </a:p>
        </p:txBody>
      </p:sp>
      <p:pic>
        <p:nvPicPr>
          <p:cNvPr id="29700" name="Picture 3"/>
          <p:cNvPicPr>
            <a:picLocks noChangeAspect="1" noChangeArrowheads="1"/>
          </p:cNvPicPr>
          <p:nvPr/>
        </p:nvPicPr>
        <p:blipFill>
          <a:blip r:embed="rId3"/>
          <a:srcRect/>
          <a:stretch>
            <a:fillRect/>
          </a:stretch>
        </p:blipFill>
        <p:spPr bwMode="auto">
          <a:xfrm>
            <a:off x="258763" y="1524000"/>
            <a:ext cx="8547100" cy="4608513"/>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p:txBody>
          <a:bodyPr/>
          <a:lstStyle/>
          <a:p>
            <a:r>
              <a:rPr lang="es-ES" smtClean="0"/>
              <a:t>Implementación del biestable JK</a:t>
            </a:r>
          </a:p>
        </p:txBody>
      </p:sp>
      <p:sp>
        <p:nvSpPr>
          <p:cNvPr id="30723" name="2 Marcador de pie de página"/>
          <p:cNvSpPr>
            <a:spLocks noGrp="1"/>
          </p:cNvSpPr>
          <p:nvPr>
            <p:ph type="ftr" sz="quarter" idx="10"/>
          </p:nvPr>
        </p:nvSpPr>
        <p:spPr>
          <a:noFill/>
        </p:spPr>
        <p:txBody>
          <a:bodyPr/>
          <a:lstStyle/>
          <a:p>
            <a:r>
              <a:rPr lang="es-ES_tradnl" smtClean="0"/>
              <a:t>FFTI. Tema 9. Introducción a las FSM. Elementos básicos de memoria. </a:t>
            </a:r>
            <a:fld id="{BEFC822A-779C-4381-AB82-51C326161579}" type="slidenum">
              <a:rPr lang="es-ES_tradnl" smtClean="0"/>
              <a:pPr/>
              <a:t>25</a:t>
            </a:fld>
            <a:endParaRPr lang="es-ES_tradnl" smtClean="0"/>
          </a:p>
          <a:p>
            <a:r>
              <a:rPr lang="es-ES" smtClean="0"/>
              <a:t>. </a:t>
            </a:r>
          </a:p>
        </p:txBody>
      </p:sp>
      <p:pic>
        <p:nvPicPr>
          <p:cNvPr id="30724" name="Picture 3" descr="Diagonal hacia abajo oscura"/>
          <p:cNvPicPr>
            <a:picLocks noChangeAspect="1" noChangeArrowheads="1"/>
          </p:cNvPicPr>
          <p:nvPr/>
        </p:nvPicPr>
        <p:blipFill>
          <a:blip r:embed="rId2"/>
          <a:srcRect/>
          <a:stretch>
            <a:fillRect/>
          </a:stretch>
        </p:blipFill>
        <p:spPr bwMode="auto">
          <a:xfrm>
            <a:off x="1835150" y="1276350"/>
            <a:ext cx="7058025" cy="4448175"/>
          </a:xfrm>
          <a:prstGeom prst="rect">
            <a:avLst/>
          </a:prstGeom>
          <a:noFill/>
          <a:ln w="9525">
            <a:noFill/>
            <a:prstDash val="dash"/>
            <a:miter lim="800000"/>
            <a:headEnd/>
            <a:tailEnd/>
          </a:ln>
        </p:spPr>
      </p:pic>
      <p:pic>
        <p:nvPicPr>
          <p:cNvPr id="30725" name="Picture 4" descr="Diagonal hacia abajo oscura"/>
          <p:cNvPicPr>
            <a:picLocks noChangeAspect="1" noChangeArrowheads="1"/>
          </p:cNvPicPr>
          <p:nvPr/>
        </p:nvPicPr>
        <p:blipFill>
          <a:blip r:embed="rId3"/>
          <a:srcRect/>
          <a:stretch>
            <a:fillRect/>
          </a:stretch>
        </p:blipFill>
        <p:spPr bwMode="auto">
          <a:xfrm>
            <a:off x="420688" y="3781425"/>
            <a:ext cx="4602162" cy="2525713"/>
          </a:xfrm>
          <a:prstGeom prst="rect">
            <a:avLst/>
          </a:prstGeom>
          <a:noFill/>
          <a:ln w="9525">
            <a:noFill/>
            <a:prstDash val="dash"/>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p:txBody>
          <a:bodyPr/>
          <a:lstStyle/>
          <a:p>
            <a:r>
              <a:rPr lang="es-ES" smtClean="0"/>
              <a:t>Circuito comercial JK síncrono 7476 con entradas asíncronas</a:t>
            </a:r>
          </a:p>
        </p:txBody>
      </p:sp>
      <p:sp>
        <p:nvSpPr>
          <p:cNvPr id="31747" name="2 Marcador de pie de página"/>
          <p:cNvSpPr>
            <a:spLocks noGrp="1"/>
          </p:cNvSpPr>
          <p:nvPr>
            <p:ph type="ftr" sz="quarter" idx="10"/>
          </p:nvPr>
        </p:nvSpPr>
        <p:spPr>
          <a:noFill/>
        </p:spPr>
        <p:txBody>
          <a:bodyPr/>
          <a:lstStyle/>
          <a:p>
            <a:r>
              <a:rPr lang="es-ES_tradnl" smtClean="0"/>
              <a:t>FFTI. Tema 9. Introducción a las FSM. Elementos básicos de memoria. </a:t>
            </a:r>
            <a:fld id="{8B1252F9-BD2F-417D-99BB-6B30C04776A5}" type="slidenum">
              <a:rPr lang="es-ES_tradnl" smtClean="0"/>
              <a:pPr/>
              <a:t>26</a:t>
            </a:fld>
            <a:endParaRPr lang="es-ES_tradnl" smtClean="0"/>
          </a:p>
          <a:p>
            <a:r>
              <a:rPr lang="es-ES" smtClean="0"/>
              <a:t>. </a:t>
            </a:r>
          </a:p>
        </p:txBody>
      </p:sp>
      <p:pic>
        <p:nvPicPr>
          <p:cNvPr id="31748" name="Picture 5"/>
          <p:cNvPicPr>
            <a:picLocks noChangeAspect="1" noChangeArrowheads="1"/>
          </p:cNvPicPr>
          <p:nvPr/>
        </p:nvPicPr>
        <p:blipFill>
          <a:blip r:embed="rId2"/>
          <a:srcRect/>
          <a:stretch>
            <a:fillRect/>
          </a:stretch>
        </p:blipFill>
        <p:spPr bwMode="auto">
          <a:xfrm>
            <a:off x="1333500" y="1414463"/>
            <a:ext cx="6477000" cy="402907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420688" y="1447800"/>
            <a:ext cx="8418512" cy="2209800"/>
          </a:xfrm>
        </p:spPr>
        <p:txBody>
          <a:bodyPr>
            <a:normAutofit fontScale="85000" lnSpcReduction="20000"/>
          </a:bodyPr>
          <a:lstStyle/>
          <a:p>
            <a:pPr>
              <a:defRPr/>
            </a:pPr>
            <a:r>
              <a:rPr lang="es-ES" b="0" dirty="0" smtClean="0"/>
              <a:t>Aunque aún puede encontrarse en algunos equipos, este tipo de </a:t>
            </a:r>
            <a:r>
              <a:rPr lang="es-ES" b="0" dirty="0" err="1" smtClean="0"/>
              <a:t>biestable</a:t>
            </a:r>
            <a:r>
              <a:rPr lang="es-ES" b="0" dirty="0" smtClean="0"/>
              <a:t>, denominado en inglés </a:t>
            </a:r>
            <a:r>
              <a:rPr lang="es-ES" b="0" i="1" dirty="0" smtClean="0"/>
              <a:t>J-K </a:t>
            </a:r>
            <a:r>
              <a:rPr lang="es-ES" b="0" i="1" dirty="0" err="1" smtClean="0"/>
              <a:t>Flip-Flop</a:t>
            </a:r>
            <a:r>
              <a:rPr lang="es-ES" b="0" i="1" dirty="0" smtClean="0"/>
              <a:t> </a:t>
            </a:r>
            <a:r>
              <a:rPr lang="es-ES" b="0" i="1" dirty="0" err="1" smtClean="0"/>
              <a:t>Master</a:t>
            </a:r>
            <a:r>
              <a:rPr lang="es-ES" b="0" i="1" dirty="0" smtClean="0"/>
              <a:t>-Slave</a:t>
            </a:r>
            <a:r>
              <a:rPr lang="es-ES" b="0" dirty="0" smtClean="0"/>
              <a:t>, ha quedado obsoleto ya que ha sido reemplazado por el tipo anterior.</a:t>
            </a:r>
          </a:p>
          <a:p>
            <a:pPr>
              <a:defRPr/>
            </a:pPr>
            <a:r>
              <a:rPr lang="es-ES" b="0" dirty="0" smtClean="0"/>
              <a:t>Su funcionamiento es similar al JK activo por flanco: en el nivel alto (o bajo) se toman los valores de las entradas J y K y en el flanco de bajada (o de subida) se refleja en la salida.</a:t>
            </a:r>
            <a:endParaRPr lang="es-ES" b="0" dirty="0"/>
          </a:p>
        </p:txBody>
      </p:sp>
      <p:sp>
        <p:nvSpPr>
          <p:cNvPr id="32771" name="3 Título"/>
          <p:cNvSpPr>
            <a:spLocks noGrp="1"/>
          </p:cNvSpPr>
          <p:nvPr>
            <p:ph type="title"/>
          </p:nvPr>
        </p:nvSpPr>
        <p:spPr/>
        <p:txBody>
          <a:bodyPr/>
          <a:lstStyle/>
          <a:p>
            <a:r>
              <a:rPr lang="es-ES" smtClean="0"/>
              <a:t>El biestable JK síncrono master-slave</a:t>
            </a:r>
          </a:p>
        </p:txBody>
      </p:sp>
      <p:sp>
        <p:nvSpPr>
          <p:cNvPr id="32772" name="2 Marcador de pie de página"/>
          <p:cNvSpPr>
            <a:spLocks noGrp="1"/>
          </p:cNvSpPr>
          <p:nvPr>
            <p:ph type="ftr" sz="quarter" idx="10"/>
          </p:nvPr>
        </p:nvSpPr>
        <p:spPr>
          <a:noFill/>
        </p:spPr>
        <p:txBody>
          <a:bodyPr/>
          <a:lstStyle/>
          <a:p>
            <a:r>
              <a:rPr lang="es-ES_tradnl" smtClean="0"/>
              <a:t>FFTI. Tema 9. Introducción a las FSM. Elementos básicos de memoria. </a:t>
            </a:r>
            <a:fld id="{1172DE7A-0B54-4041-9DA4-A305AEAA3E96}" type="slidenum">
              <a:rPr lang="es-ES_tradnl" smtClean="0"/>
              <a:pPr/>
              <a:t>27</a:t>
            </a:fld>
            <a:endParaRPr lang="es-ES_tradnl" smtClean="0"/>
          </a:p>
        </p:txBody>
      </p:sp>
      <p:pic>
        <p:nvPicPr>
          <p:cNvPr id="32773" name="Picture 2" descr="http://upload.wikimedia.org/wikipedia/commons/0/0e/Biestable_JK_MS.PNG"/>
          <p:cNvPicPr>
            <a:picLocks noChangeAspect="1" noChangeArrowheads="1"/>
          </p:cNvPicPr>
          <p:nvPr/>
        </p:nvPicPr>
        <p:blipFill>
          <a:blip r:embed="rId2"/>
          <a:srcRect/>
          <a:stretch>
            <a:fillRect/>
          </a:stretch>
        </p:blipFill>
        <p:spPr bwMode="auto">
          <a:xfrm>
            <a:off x="2270125" y="3657600"/>
            <a:ext cx="4476750" cy="2436813"/>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p:txBody>
          <a:bodyPr/>
          <a:lstStyle/>
          <a:p>
            <a:r>
              <a:rPr lang="es-ES" smtClean="0"/>
              <a:t>El biestable T</a:t>
            </a:r>
          </a:p>
        </p:txBody>
      </p:sp>
      <p:sp>
        <p:nvSpPr>
          <p:cNvPr id="33795" name="2 Marcador de pie de página"/>
          <p:cNvSpPr>
            <a:spLocks noGrp="1"/>
          </p:cNvSpPr>
          <p:nvPr>
            <p:ph type="ftr" sz="quarter" idx="10"/>
          </p:nvPr>
        </p:nvSpPr>
        <p:spPr>
          <a:noFill/>
        </p:spPr>
        <p:txBody>
          <a:bodyPr/>
          <a:lstStyle/>
          <a:p>
            <a:r>
              <a:rPr lang="es-ES_tradnl" smtClean="0"/>
              <a:t>FFTI. Tema 9. Introducción a las FSM. Elementos básicos de memoria. </a:t>
            </a:r>
            <a:fld id="{C4606262-BF24-48CF-988C-2EC8E8401993}" type="slidenum">
              <a:rPr lang="es-ES_tradnl" smtClean="0"/>
              <a:pPr/>
              <a:t>28</a:t>
            </a:fld>
            <a:endParaRPr lang="es-ES_tradnl" smtClean="0"/>
          </a:p>
          <a:p>
            <a:r>
              <a:rPr lang="es-ES" smtClean="0"/>
              <a:t>. </a:t>
            </a:r>
          </a:p>
        </p:txBody>
      </p:sp>
      <p:pic>
        <p:nvPicPr>
          <p:cNvPr id="33796" name="Picture 3"/>
          <p:cNvPicPr>
            <a:picLocks noChangeAspect="1" noChangeArrowheads="1"/>
          </p:cNvPicPr>
          <p:nvPr/>
        </p:nvPicPr>
        <p:blipFill>
          <a:blip r:embed="rId2"/>
          <a:srcRect/>
          <a:stretch>
            <a:fillRect/>
          </a:stretch>
        </p:blipFill>
        <p:spPr bwMode="auto">
          <a:xfrm>
            <a:off x="795338" y="1781175"/>
            <a:ext cx="7551737" cy="4210050"/>
          </a:xfrm>
          <a:prstGeom prst="rect">
            <a:avLst/>
          </a:prstGeom>
          <a:noFill/>
          <a:ln w="9525" algn="ctr">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p:txBody>
          <a:bodyPr/>
          <a:lstStyle/>
          <a:p>
            <a:r>
              <a:rPr lang="es-ES" smtClean="0"/>
              <a:t>El biestable T</a:t>
            </a:r>
          </a:p>
        </p:txBody>
      </p:sp>
      <p:sp>
        <p:nvSpPr>
          <p:cNvPr id="34819" name="2 Marcador de pie de página"/>
          <p:cNvSpPr>
            <a:spLocks noGrp="1"/>
          </p:cNvSpPr>
          <p:nvPr>
            <p:ph type="ftr" sz="quarter" idx="10"/>
          </p:nvPr>
        </p:nvSpPr>
        <p:spPr>
          <a:noFill/>
        </p:spPr>
        <p:txBody>
          <a:bodyPr/>
          <a:lstStyle/>
          <a:p>
            <a:r>
              <a:rPr lang="es-ES_tradnl" smtClean="0"/>
              <a:t>FFTI. Tema 9. Introducción a las FSM. Elementos básicos de memoria. </a:t>
            </a:r>
            <a:fld id="{117B36B9-138F-462D-B5E6-26283ECF6F16}" type="slidenum">
              <a:rPr lang="es-ES_tradnl" smtClean="0"/>
              <a:pPr/>
              <a:t>29</a:t>
            </a:fld>
            <a:endParaRPr lang="es-ES_tradnl" smtClean="0"/>
          </a:p>
          <a:p>
            <a:r>
              <a:rPr lang="es-ES" smtClean="0"/>
              <a:t>. </a:t>
            </a:r>
          </a:p>
        </p:txBody>
      </p:sp>
      <p:pic>
        <p:nvPicPr>
          <p:cNvPr id="34820" name="Picture 3"/>
          <p:cNvPicPr>
            <a:picLocks noChangeAspect="1" noChangeArrowheads="1"/>
          </p:cNvPicPr>
          <p:nvPr/>
        </p:nvPicPr>
        <p:blipFill>
          <a:blip r:embed="rId2"/>
          <a:srcRect/>
          <a:stretch>
            <a:fillRect/>
          </a:stretch>
        </p:blipFill>
        <p:spPr bwMode="auto">
          <a:xfrm>
            <a:off x="249238" y="1958975"/>
            <a:ext cx="8607425" cy="2597150"/>
          </a:xfrm>
          <a:prstGeom prst="rect">
            <a:avLst/>
          </a:prstGeom>
          <a:noFill/>
          <a:ln w="9525" algn="ctr">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0688" y="1447800"/>
            <a:ext cx="8418512" cy="2462213"/>
          </a:xfrm>
        </p:spPr>
        <p:txBody>
          <a:bodyPr>
            <a:normAutofit fontScale="92500" lnSpcReduction="10000"/>
          </a:bodyPr>
          <a:lstStyle/>
          <a:p>
            <a:pPr>
              <a:defRPr/>
            </a:pPr>
            <a:r>
              <a:rPr lang="es-ES" dirty="0" smtClean="0"/>
              <a:t>Los circuitos </a:t>
            </a:r>
            <a:r>
              <a:rPr lang="es-ES" dirty="0" err="1" smtClean="0"/>
              <a:t>combinacionales</a:t>
            </a:r>
            <a:r>
              <a:rPr lang="es-ES" dirty="0" smtClean="0"/>
              <a:t> (SLC) no tienen realimentación.</a:t>
            </a:r>
          </a:p>
          <a:p>
            <a:pPr>
              <a:defRPr/>
            </a:pPr>
            <a:r>
              <a:rPr lang="es-ES" dirty="0" smtClean="0"/>
              <a:t>Las salidas son dependientes entradas en cada momento.</a:t>
            </a:r>
          </a:p>
          <a:p>
            <a:pPr>
              <a:defRPr/>
            </a:pPr>
            <a:r>
              <a:rPr lang="es-ES" dirty="0" smtClean="0"/>
              <a:t>Salidas nunca dependen de la variable tiempo.</a:t>
            </a:r>
          </a:p>
          <a:p>
            <a:pPr>
              <a:defRPr/>
            </a:pPr>
            <a:r>
              <a:rPr lang="es-ES" dirty="0" smtClean="0"/>
              <a:t>Están formados por funciones lógicas elementales (AND, OR, NAND, NOR, etc. )</a:t>
            </a:r>
            <a:endParaRPr lang="es-ES" dirty="0"/>
          </a:p>
        </p:txBody>
      </p:sp>
      <p:sp>
        <p:nvSpPr>
          <p:cNvPr id="8195" name="2 Título"/>
          <p:cNvSpPr>
            <a:spLocks noGrp="1"/>
          </p:cNvSpPr>
          <p:nvPr>
            <p:ph type="title"/>
          </p:nvPr>
        </p:nvSpPr>
        <p:spPr/>
        <p:txBody>
          <a:bodyPr/>
          <a:lstStyle/>
          <a:p>
            <a:r>
              <a:rPr lang="es-ES" smtClean="0"/>
              <a:t>Introducción a los Sistemas Lógicos Combinacionales</a:t>
            </a:r>
          </a:p>
        </p:txBody>
      </p:sp>
      <p:sp>
        <p:nvSpPr>
          <p:cNvPr id="8196"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4DA8AB62-CDC2-41EC-A1B3-17CCD33D09A8}" type="slidenum">
              <a:rPr lang="es-ES_tradnl" smtClean="0"/>
              <a:pPr/>
              <a:t>3</a:t>
            </a:fld>
            <a:endParaRPr lang="es-ES_tradnl" smtClean="0"/>
          </a:p>
          <a:p>
            <a:endParaRPr lang="es-ES_tradnl" smtClean="0"/>
          </a:p>
        </p:txBody>
      </p:sp>
      <p:pic>
        <p:nvPicPr>
          <p:cNvPr id="8197" name="Picture 3"/>
          <p:cNvPicPr>
            <a:picLocks noChangeAspect="1" noChangeArrowheads="1"/>
          </p:cNvPicPr>
          <p:nvPr/>
        </p:nvPicPr>
        <p:blipFill>
          <a:blip r:embed="rId3"/>
          <a:srcRect/>
          <a:stretch>
            <a:fillRect/>
          </a:stretch>
        </p:blipFill>
        <p:spPr bwMode="auto">
          <a:xfrm>
            <a:off x="917575" y="4291013"/>
            <a:ext cx="7307263" cy="1724025"/>
          </a:xfrm>
          <a:prstGeom prst="rect">
            <a:avLst/>
          </a:prstGeom>
          <a:noFill/>
          <a:ln w="9525" algn="ctr">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contenido"/>
          <p:cNvSpPr>
            <a:spLocks noGrp="1"/>
          </p:cNvSpPr>
          <p:nvPr>
            <p:ph idx="1"/>
          </p:nvPr>
        </p:nvSpPr>
        <p:spPr>
          <a:xfrm>
            <a:off x="420688" y="1447800"/>
            <a:ext cx="8418512" cy="2808288"/>
          </a:xfrm>
        </p:spPr>
        <p:txBody>
          <a:bodyPr/>
          <a:lstStyle/>
          <a:p>
            <a:r>
              <a:rPr lang="es-ES" smtClean="0"/>
              <a:t>Cuando una señal digital pasa a través de un circuito lógico, siempre experimenta un retardo temporal llamado tiempo de retardo de propagación. </a:t>
            </a:r>
          </a:p>
          <a:p>
            <a:pPr lvl="1">
              <a:spcAft>
                <a:spcPct val="0"/>
              </a:spcAft>
            </a:pPr>
            <a:r>
              <a:rPr lang="es-ES" smtClean="0"/>
              <a:t>Existen dos tiempos de retardo de propagación: </a:t>
            </a:r>
          </a:p>
          <a:p>
            <a:pPr lvl="3">
              <a:buFont typeface="Wingdings" pitchFamily="2" charset="2"/>
              <a:buNone/>
            </a:pPr>
            <a:r>
              <a:rPr lang="es-ES" smtClean="0"/>
              <a:t>1. </a:t>
            </a:r>
            <a:r>
              <a:rPr lang="es-ES" b="1" smtClean="0"/>
              <a:t>t</a:t>
            </a:r>
            <a:r>
              <a:rPr lang="es-ES" b="1" baseline="-25000" smtClean="0"/>
              <a:t>PLH </a:t>
            </a:r>
            <a:r>
              <a:rPr lang="es-ES" b="1" smtClean="0"/>
              <a:t> </a:t>
            </a:r>
            <a:r>
              <a:rPr lang="es-ES" u="sng" smtClean="0"/>
              <a:t>T</a:t>
            </a:r>
            <a:r>
              <a:rPr lang="es-ES" b="1" u="sng" smtClean="0"/>
              <a:t>i</a:t>
            </a:r>
            <a:r>
              <a:rPr lang="es-ES" u="sng" smtClean="0"/>
              <a:t>empo de propagación de bajo a alto</a:t>
            </a:r>
            <a:r>
              <a:rPr lang="es-ES" smtClean="0"/>
              <a:t>. </a:t>
            </a:r>
          </a:p>
          <a:p>
            <a:pPr lvl="3">
              <a:buFont typeface="Wingdings" pitchFamily="2" charset="2"/>
              <a:buNone/>
            </a:pPr>
            <a:r>
              <a:rPr lang="es-ES" smtClean="0"/>
              <a:t>2. </a:t>
            </a:r>
            <a:r>
              <a:rPr lang="es-ES" b="1" smtClean="0"/>
              <a:t>t</a:t>
            </a:r>
            <a:r>
              <a:rPr lang="es-ES" b="1" baseline="-25000" smtClean="0"/>
              <a:t>PHL  </a:t>
            </a:r>
            <a:r>
              <a:rPr lang="es-ES" u="sng" smtClean="0"/>
              <a:t>Tiempo de propagación de alto a bajo</a:t>
            </a:r>
            <a:r>
              <a:rPr lang="es-ES" smtClean="0"/>
              <a:t>. </a:t>
            </a:r>
          </a:p>
          <a:p>
            <a:endParaRPr lang="es-ES" smtClean="0"/>
          </a:p>
        </p:txBody>
      </p:sp>
      <p:sp>
        <p:nvSpPr>
          <p:cNvPr id="35843" name="2 Título"/>
          <p:cNvSpPr>
            <a:spLocks noGrp="1"/>
          </p:cNvSpPr>
          <p:nvPr>
            <p:ph type="title"/>
          </p:nvPr>
        </p:nvSpPr>
        <p:spPr/>
        <p:txBody>
          <a:bodyPr/>
          <a:lstStyle/>
          <a:p>
            <a:r>
              <a:rPr lang="es-ES" smtClean="0"/>
              <a:t>Parámetros 1: tiempos de propagación</a:t>
            </a:r>
          </a:p>
        </p:txBody>
      </p:sp>
      <p:sp>
        <p:nvSpPr>
          <p:cNvPr id="35844"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BB1395A8-85E4-485B-807E-1FC6D2713AB4}" type="slidenum">
              <a:rPr lang="es-ES_tradnl" smtClean="0"/>
              <a:pPr/>
              <a:t>30</a:t>
            </a:fld>
            <a:endParaRPr lang="es-ES_tradnl" smtClean="0"/>
          </a:p>
        </p:txBody>
      </p:sp>
      <p:pic>
        <p:nvPicPr>
          <p:cNvPr id="35845" name="Picture 5" descr="\begin{figure}\centering&#10;\epsfig{file=Caracteristicas_y_parametros_de_los_CIs/tiempos_retardo.eps,width=8cm}\end{figure}"/>
          <p:cNvPicPr>
            <a:picLocks noChangeAspect="1" noChangeArrowheads="1"/>
          </p:cNvPicPr>
          <p:nvPr/>
        </p:nvPicPr>
        <p:blipFill>
          <a:blip r:embed="rId3"/>
          <a:srcRect/>
          <a:stretch>
            <a:fillRect/>
          </a:stretch>
        </p:blipFill>
        <p:spPr bwMode="auto">
          <a:xfrm>
            <a:off x="2586038" y="4189413"/>
            <a:ext cx="3089275" cy="2254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Marcador de contenido"/>
          <p:cNvSpPr>
            <a:spLocks noGrp="1"/>
          </p:cNvSpPr>
          <p:nvPr>
            <p:ph idx="1"/>
          </p:nvPr>
        </p:nvSpPr>
        <p:spPr>
          <a:xfrm>
            <a:off x="420688" y="1447800"/>
            <a:ext cx="8418512" cy="3408363"/>
          </a:xfrm>
        </p:spPr>
        <p:txBody>
          <a:bodyPr/>
          <a:lstStyle/>
          <a:p>
            <a:r>
              <a:rPr lang="es-ES" smtClean="0"/>
              <a:t>Tiempo de </a:t>
            </a:r>
            <a:r>
              <a:rPr lang="es-ES" i="1" smtClean="0"/>
              <a:t>set-up</a:t>
            </a:r>
            <a:r>
              <a:rPr lang="es-ES" smtClean="0"/>
              <a:t> (establecimiento) t</a:t>
            </a:r>
            <a:r>
              <a:rPr lang="es-ES" baseline="-25000" smtClean="0"/>
              <a:t>s</a:t>
            </a:r>
          </a:p>
          <a:p>
            <a:pPr lvl="1">
              <a:spcAft>
                <a:spcPct val="0"/>
              </a:spcAft>
            </a:pPr>
            <a:r>
              <a:rPr lang="es-ES" smtClean="0"/>
              <a:t>Es el tiempo mínimo que deben permanecer constantes las entradas de datos (S,R,D,J y K) del flip-flop antes de que ocurra el flanco de reloj. </a:t>
            </a:r>
          </a:p>
          <a:p>
            <a:r>
              <a:rPr lang="es-ES" smtClean="0"/>
              <a:t>Tiempo de </a:t>
            </a:r>
            <a:r>
              <a:rPr lang="es-ES" i="1" smtClean="0"/>
              <a:t>hold</a:t>
            </a:r>
            <a:r>
              <a:rPr lang="es-ES" smtClean="0"/>
              <a:t> (mantenimiento) t</a:t>
            </a:r>
            <a:r>
              <a:rPr lang="es-ES" baseline="-25000" smtClean="0"/>
              <a:t>H</a:t>
            </a:r>
          </a:p>
          <a:p>
            <a:pPr lvl="1">
              <a:spcAft>
                <a:spcPct val="0"/>
              </a:spcAft>
            </a:pPr>
            <a:r>
              <a:rPr lang="es-ES" smtClean="0"/>
              <a:t>Es el tiempo mínimo que deben permanecer constantes las entradas de datos (S,R,D,J y K) del flip-flop después de que ocurra el flanco de reloj.</a:t>
            </a:r>
          </a:p>
          <a:p>
            <a:endParaRPr lang="es-ES" smtClean="0"/>
          </a:p>
        </p:txBody>
      </p:sp>
      <p:sp>
        <p:nvSpPr>
          <p:cNvPr id="36867" name="2 Título"/>
          <p:cNvSpPr>
            <a:spLocks noGrp="1"/>
          </p:cNvSpPr>
          <p:nvPr>
            <p:ph type="title"/>
          </p:nvPr>
        </p:nvSpPr>
        <p:spPr/>
        <p:txBody>
          <a:bodyPr/>
          <a:lstStyle/>
          <a:p>
            <a:r>
              <a:rPr lang="es-ES" smtClean="0"/>
              <a:t>Parámetros 2: tiempo de set-up y de hold</a:t>
            </a:r>
          </a:p>
        </p:txBody>
      </p:sp>
      <p:sp>
        <p:nvSpPr>
          <p:cNvPr id="36868"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8B0B0844-D6AD-40E9-9D5B-D971567D3205}" type="slidenum">
              <a:rPr lang="es-ES_tradnl" smtClean="0"/>
              <a:pPr/>
              <a:t>31</a:t>
            </a:fld>
            <a:endParaRPr lang="es-ES_tradnl"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4 Título"/>
          <p:cNvSpPr>
            <a:spLocks noGrp="1"/>
          </p:cNvSpPr>
          <p:nvPr>
            <p:ph type="title"/>
          </p:nvPr>
        </p:nvSpPr>
        <p:spPr/>
        <p:txBody>
          <a:bodyPr/>
          <a:lstStyle/>
          <a:p>
            <a:r>
              <a:rPr lang="es-ES" smtClean="0"/>
              <a:t>Tiempos de propagación, setup y hold</a:t>
            </a:r>
          </a:p>
        </p:txBody>
      </p:sp>
      <p:sp>
        <p:nvSpPr>
          <p:cNvPr id="37891"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95A7C87E-4663-4FE5-9B65-69410810B649}" type="slidenum">
              <a:rPr lang="es-ES_tradnl" smtClean="0"/>
              <a:pPr/>
              <a:t>32</a:t>
            </a:fld>
            <a:endParaRPr lang="es-ES_tradnl" smtClean="0"/>
          </a:p>
        </p:txBody>
      </p:sp>
      <p:pic>
        <p:nvPicPr>
          <p:cNvPr id="37892" name="Picture 3"/>
          <p:cNvPicPr>
            <a:picLocks noChangeAspect="1" noChangeArrowheads="1"/>
          </p:cNvPicPr>
          <p:nvPr/>
        </p:nvPicPr>
        <p:blipFill>
          <a:blip r:embed="rId2"/>
          <a:srcRect/>
          <a:stretch>
            <a:fillRect/>
          </a:stretch>
        </p:blipFill>
        <p:spPr bwMode="auto">
          <a:xfrm>
            <a:off x="212725" y="2093913"/>
            <a:ext cx="8780463" cy="2746375"/>
          </a:xfrm>
          <a:prstGeom prst="rect">
            <a:avLst/>
          </a:prstGeom>
          <a:noFill/>
          <a:ln w="9525" algn="ctr">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contenido"/>
          <p:cNvSpPr>
            <a:spLocks noGrp="1"/>
          </p:cNvSpPr>
          <p:nvPr>
            <p:ph idx="1"/>
          </p:nvPr>
        </p:nvSpPr>
        <p:spPr/>
        <p:txBody>
          <a:bodyPr/>
          <a:lstStyle/>
          <a:p>
            <a:r>
              <a:rPr lang="es-ES" smtClean="0"/>
              <a:t>Frecuencia máxima de reloj</a:t>
            </a:r>
          </a:p>
          <a:p>
            <a:pPr lvl="1">
              <a:spcAft>
                <a:spcPct val="0"/>
              </a:spcAft>
            </a:pPr>
            <a:r>
              <a:rPr lang="es-ES" smtClean="0"/>
              <a:t>Es la frecuencia máxima de reloj aplicable al FF que garantiza la conmutación correcta</a:t>
            </a:r>
          </a:p>
          <a:p>
            <a:r>
              <a:rPr lang="es-ES" smtClean="0"/>
              <a:t>Anchura mínima de los pulsos</a:t>
            </a:r>
          </a:p>
          <a:p>
            <a:pPr lvl="1">
              <a:spcAft>
                <a:spcPct val="0"/>
              </a:spcAft>
            </a:pPr>
            <a:r>
              <a:rPr lang="es-ES" smtClean="0"/>
              <a:t>Es el tiempo mínimo que debe durar el nivel activo de las entradas asíncronas de puesta a 1 y puesta a 0 para que el biestable tome el valor pertinente</a:t>
            </a:r>
          </a:p>
          <a:p>
            <a:r>
              <a:rPr lang="es-ES" smtClean="0"/>
              <a:t>Disipación de potencia</a:t>
            </a:r>
          </a:p>
          <a:p>
            <a:pPr lvl="1">
              <a:spcAft>
                <a:spcPct val="0"/>
              </a:spcAft>
            </a:pPr>
            <a:r>
              <a:rPr lang="es-ES" smtClean="0"/>
              <a:t>Es la potencia total consumida por el dispositivo</a:t>
            </a:r>
          </a:p>
          <a:p>
            <a:pPr lvl="1">
              <a:spcAft>
                <a:spcPct val="0"/>
              </a:spcAft>
              <a:buFont typeface="Monotype Sorts" pitchFamily="2" charset="2"/>
              <a:buNone/>
            </a:pPr>
            <a:endParaRPr lang="es-ES" smtClean="0"/>
          </a:p>
          <a:p>
            <a:endParaRPr lang="es-ES" smtClean="0"/>
          </a:p>
        </p:txBody>
      </p:sp>
      <p:sp>
        <p:nvSpPr>
          <p:cNvPr id="36867" name="2 Título"/>
          <p:cNvSpPr>
            <a:spLocks noGrp="1"/>
          </p:cNvSpPr>
          <p:nvPr>
            <p:ph type="title"/>
          </p:nvPr>
        </p:nvSpPr>
        <p:spPr/>
        <p:txBody>
          <a:bodyPr>
            <a:normAutofit fontScale="90000"/>
          </a:bodyPr>
          <a:lstStyle/>
          <a:p>
            <a:pPr>
              <a:defRPr/>
            </a:pPr>
            <a:r>
              <a:rPr lang="es-ES" dirty="0" smtClean="0"/>
              <a:t>Parámetros 3. Frecuencia máxima de reloj, anchura de los pulsos asíncronos, disipación de potencia</a:t>
            </a:r>
          </a:p>
        </p:txBody>
      </p:sp>
      <p:sp>
        <p:nvSpPr>
          <p:cNvPr id="38916"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1F58F123-11CD-4A17-8B29-E26E16AC78A9}" type="slidenum">
              <a:rPr lang="es-ES_tradnl" smtClean="0"/>
              <a:pPr/>
              <a:t>33</a:t>
            </a:fld>
            <a:endParaRPr lang="es-ES_tradnl" smtClean="0"/>
          </a:p>
          <a:p>
            <a:endParaRPr lang="es-ES_tradnl"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Marcador de contenido"/>
          <p:cNvSpPr>
            <a:spLocks noGrp="1"/>
          </p:cNvSpPr>
          <p:nvPr>
            <p:ph idx="1"/>
          </p:nvPr>
        </p:nvSpPr>
        <p:spPr>
          <a:xfrm>
            <a:off x="420688" y="1447800"/>
            <a:ext cx="8418512" cy="2462213"/>
          </a:xfrm>
        </p:spPr>
        <p:txBody>
          <a:bodyPr/>
          <a:lstStyle/>
          <a:p>
            <a:r>
              <a:rPr lang="es-ES" smtClean="0"/>
              <a:t>En este tema abordaremos los Sistemas lógicos Secuenciales o también llamados </a:t>
            </a:r>
            <a:r>
              <a:rPr lang="es-ES" i="1" smtClean="0"/>
              <a:t>Maquinas de Estados Finitos (FSM)</a:t>
            </a:r>
          </a:p>
          <a:p>
            <a:r>
              <a:rPr lang="es-ES" smtClean="0"/>
              <a:t>La salida de estos circuitos no solo depende de la entradas presentes, también dependerá de la historia pasada, de lo que sucedió antes</a:t>
            </a:r>
          </a:p>
        </p:txBody>
      </p:sp>
      <p:sp>
        <p:nvSpPr>
          <p:cNvPr id="9219" name="2 Título"/>
          <p:cNvSpPr>
            <a:spLocks noGrp="1"/>
          </p:cNvSpPr>
          <p:nvPr>
            <p:ph type="title"/>
          </p:nvPr>
        </p:nvSpPr>
        <p:spPr/>
        <p:txBody>
          <a:bodyPr/>
          <a:lstStyle/>
          <a:p>
            <a:r>
              <a:rPr lang="es-ES" smtClean="0"/>
              <a:t>Introducción a los Sistemas Lógicos Secuenciales</a:t>
            </a:r>
          </a:p>
        </p:txBody>
      </p:sp>
      <p:sp>
        <p:nvSpPr>
          <p:cNvPr id="9220"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A5A370DD-32C6-4B12-9497-732850FB4391}" type="slidenum">
              <a:rPr lang="es-ES_tradnl" smtClean="0"/>
              <a:pPr/>
              <a:t>4</a:t>
            </a:fld>
            <a:endParaRPr lang="es-ES_tradnl" smtClean="0"/>
          </a:p>
          <a:p>
            <a:r>
              <a:rPr lang="es-ES_tradnl" smtClean="0"/>
              <a:t>.</a:t>
            </a:r>
          </a:p>
        </p:txBody>
      </p:sp>
      <p:pic>
        <p:nvPicPr>
          <p:cNvPr id="9221" name="Picture 5"/>
          <p:cNvPicPr>
            <a:picLocks noChangeAspect="1" noChangeArrowheads="1"/>
          </p:cNvPicPr>
          <p:nvPr/>
        </p:nvPicPr>
        <p:blipFill>
          <a:blip r:embed="rId3"/>
          <a:srcRect l="12685" t="16592" r="10609" b="5450"/>
          <a:stretch>
            <a:fillRect/>
          </a:stretch>
        </p:blipFill>
        <p:spPr bwMode="auto">
          <a:xfrm>
            <a:off x="2160588" y="3910013"/>
            <a:ext cx="4524375" cy="2185987"/>
          </a:xfrm>
          <a:prstGeom prst="rect">
            <a:avLst/>
          </a:prstGeom>
          <a:noFill/>
          <a:ln w="9525">
            <a:noFill/>
            <a:miter lim="800000"/>
            <a:headEnd/>
            <a:tailEnd/>
          </a:ln>
        </p:spPr>
      </p:pic>
      <p:sp>
        <p:nvSpPr>
          <p:cNvPr id="9222" name="5 CuadroTexto"/>
          <p:cNvSpPr txBox="1">
            <a:spLocks noChangeArrowheads="1"/>
          </p:cNvSpPr>
          <p:nvPr/>
        </p:nvSpPr>
        <p:spPr bwMode="auto">
          <a:xfrm>
            <a:off x="615950" y="4997450"/>
            <a:ext cx="2001838" cy="585788"/>
          </a:xfrm>
          <a:prstGeom prst="rect">
            <a:avLst/>
          </a:prstGeom>
          <a:noFill/>
          <a:ln w="9525">
            <a:noFill/>
            <a:miter lim="800000"/>
            <a:headEnd/>
            <a:tailEnd/>
          </a:ln>
        </p:spPr>
        <p:txBody>
          <a:bodyPr>
            <a:spAutoFit/>
          </a:bodyPr>
          <a:lstStyle/>
          <a:p>
            <a:pPr algn="r">
              <a:buFont typeface="Monotype Sorts" pitchFamily="2" charset="2"/>
              <a:buNone/>
            </a:pPr>
            <a:r>
              <a:rPr lang="es-ES" sz="1600">
                <a:solidFill>
                  <a:srgbClr val="0070C0"/>
                </a:solidFill>
                <a:latin typeface="Arial" charset="0"/>
                <a:cs typeface="Arial" charset="0"/>
              </a:rPr>
              <a:t>variables de estado interno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420688" y="1447800"/>
            <a:ext cx="8418512" cy="2130425"/>
          </a:xfrm>
        </p:spPr>
        <p:txBody>
          <a:bodyPr>
            <a:normAutofit fontScale="70000" lnSpcReduction="20000"/>
          </a:bodyPr>
          <a:lstStyle/>
          <a:p>
            <a:pPr>
              <a:defRPr/>
            </a:pPr>
            <a:r>
              <a:rPr lang="es-ES" dirty="0" smtClean="0"/>
              <a:t>En todo sistema secuencial nos encontraremos con:</a:t>
            </a:r>
          </a:p>
          <a:p>
            <a:pPr lvl="1">
              <a:defRPr/>
            </a:pPr>
            <a:r>
              <a:rPr lang="es-ES" dirty="0" smtClean="0"/>
              <a:t>a) Un conjunto finito, n, de variables de entrada (X1, X2,..., </a:t>
            </a:r>
            <a:r>
              <a:rPr lang="es-ES" dirty="0" err="1" smtClean="0"/>
              <a:t>Xn</a:t>
            </a:r>
            <a:r>
              <a:rPr lang="es-ES" dirty="0" smtClean="0"/>
              <a:t>).</a:t>
            </a:r>
          </a:p>
          <a:p>
            <a:pPr lvl="1">
              <a:defRPr/>
            </a:pPr>
            <a:r>
              <a:rPr lang="es-ES" dirty="0" smtClean="0"/>
              <a:t>b) Un conjunto finito, m, de estados internos. Estos estados proporcionarán m variables internas (Y1,Y2,..., </a:t>
            </a:r>
            <a:r>
              <a:rPr lang="es-ES" dirty="0" err="1" smtClean="0"/>
              <a:t>Ym</a:t>
            </a:r>
            <a:r>
              <a:rPr lang="es-ES" dirty="0" smtClean="0"/>
              <a:t>).</a:t>
            </a:r>
          </a:p>
          <a:p>
            <a:pPr lvl="1">
              <a:defRPr/>
            </a:pPr>
            <a:r>
              <a:rPr lang="es-ES" dirty="0" smtClean="0"/>
              <a:t>c) Un conjunto finito, p, de funciones de salida (Z1, Z2,..., </a:t>
            </a:r>
            <a:r>
              <a:rPr lang="es-ES" dirty="0" err="1" smtClean="0"/>
              <a:t>Zp</a:t>
            </a:r>
            <a:r>
              <a:rPr lang="es-ES" dirty="0" smtClean="0"/>
              <a:t>).</a:t>
            </a:r>
          </a:p>
          <a:p>
            <a:pPr>
              <a:defRPr/>
            </a:pPr>
            <a:r>
              <a:rPr lang="es-ES" dirty="0" smtClean="0"/>
              <a:t>Dependiendo de como se obtengan las funciones de salida, Z, los sistemas secuenciales pueden tener dos estructuras, denominadas: </a:t>
            </a:r>
          </a:p>
          <a:p>
            <a:pPr lvl="1">
              <a:defRPr/>
            </a:pPr>
            <a:r>
              <a:rPr lang="es-ES" dirty="0" smtClean="0"/>
              <a:t>a) Máquina de Moore y b) Máquina de </a:t>
            </a:r>
            <a:r>
              <a:rPr lang="es-ES" dirty="0" err="1" smtClean="0"/>
              <a:t>Mealy</a:t>
            </a:r>
            <a:endParaRPr lang="es-ES" dirty="0" smtClean="0"/>
          </a:p>
        </p:txBody>
      </p:sp>
      <p:sp>
        <p:nvSpPr>
          <p:cNvPr id="10243" name="4 Título"/>
          <p:cNvSpPr>
            <a:spLocks noGrp="1"/>
          </p:cNvSpPr>
          <p:nvPr>
            <p:ph type="title"/>
          </p:nvPr>
        </p:nvSpPr>
        <p:spPr/>
        <p:txBody>
          <a:bodyPr/>
          <a:lstStyle/>
          <a:p>
            <a:r>
              <a:rPr lang="es-ES" smtClean="0"/>
              <a:t>Introducción a los Sistemas Lógicos Secuenciales</a:t>
            </a:r>
          </a:p>
        </p:txBody>
      </p:sp>
      <p:sp>
        <p:nvSpPr>
          <p:cNvPr id="10244"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90011A20-0D65-430A-9E04-7F2DAA476B38}" type="slidenum">
              <a:rPr lang="es-ES_tradnl" smtClean="0"/>
              <a:pPr/>
              <a:t>5</a:t>
            </a:fld>
            <a:endParaRPr lang="es-ES_tradnl" smtClean="0"/>
          </a:p>
          <a:p>
            <a:endParaRPr lang="es-ES_tradnl" smtClean="0"/>
          </a:p>
        </p:txBody>
      </p:sp>
      <p:pic>
        <p:nvPicPr>
          <p:cNvPr id="10245" name="Picture 5"/>
          <p:cNvPicPr>
            <a:picLocks noChangeAspect="1" noChangeArrowheads="1"/>
          </p:cNvPicPr>
          <p:nvPr/>
        </p:nvPicPr>
        <p:blipFill>
          <a:blip r:embed="rId2"/>
          <a:srcRect l="12685" t="16592" r="10609" b="5450"/>
          <a:stretch>
            <a:fillRect/>
          </a:stretch>
        </p:blipFill>
        <p:spPr bwMode="auto">
          <a:xfrm>
            <a:off x="2160588" y="3910013"/>
            <a:ext cx="4524375" cy="2185987"/>
          </a:xfrm>
          <a:prstGeom prst="rect">
            <a:avLst/>
          </a:prstGeom>
          <a:noFill/>
          <a:ln w="9525">
            <a:noFill/>
            <a:miter lim="800000"/>
            <a:headEnd/>
            <a:tailEnd/>
          </a:ln>
        </p:spPr>
      </p:pic>
      <p:sp>
        <p:nvSpPr>
          <p:cNvPr id="10246" name="5 CuadroTexto"/>
          <p:cNvSpPr txBox="1">
            <a:spLocks noChangeArrowheads="1"/>
          </p:cNvSpPr>
          <p:nvPr/>
        </p:nvSpPr>
        <p:spPr bwMode="auto">
          <a:xfrm>
            <a:off x="420688" y="4130675"/>
            <a:ext cx="1581150" cy="338138"/>
          </a:xfrm>
          <a:prstGeom prst="rect">
            <a:avLst/>
          </a:prstGeom>
          <a:noFill/>
          <a:ln w="9525">
            <a:noFill/>
            <a:miter lim="800000"/>
            <a:headEnd/>
            <a:tailEnd/>
          </a:ln>
        </p:spPr>
        <p:txBody>
          <a:bodyPr>
            <a:spAutoFit/>
          </a:bodyPr>
          <a:lstStyle/>
          <a:p>
            <a:pPr algn="r">
              <a:buFont typeface="Monotype Sorts" pitchFamily="2" charset="2"/>
              <a:buNone/>
            </a:pPr>
            <a:r>
              <a:rPr lang="es-ES" sz="1600">
                <a:solidFill>
                  <a:srgbClr val="0070C0"/>
                </a:solidFill>
                <a:latin typeface="Arial" charset="0"/>
                <a:cs typeface="Arial" charset="0"/>
              </a:rPr>
              <a:t>(X1,X2,…Xn)</a:t>
            </a:r>
          </a:p>
        </p:txBody>
      </p:sp>
      <p:sp>
        <p:nvSpPr>
          <p:cNvPr id="10247" name="5 CuadroTexto"/>
          <p:cNvSpPr txBox="1">
            <a:spLocks noChangeArrowheads="1"/>
          </p:cNvSpPr>
          <p:nvPr/>
        </p:nvSpPr>
        <p:spPr bwMode="auto">
          <a:xfrm>
            <a:off x="6684963" y="4300538"/>
            <a:ext cx="1581150" cy="338137"/>
          </a:xfrm>
          <a:prstGeom prst="rect">
            <a:avLst/>
          </a:prstGeom>
          <a:noFill/>
          <a:ln w="9525">
            <a:noFill/>
            <a:miter lim="800000"/>
            <a:headEnd/>
            <a:tailEnd/>
          </a:ln>
        </p:spPr>
        <p:txBody>
          <a:bodyPr>
            <a:spAutoFit/>
          </a:bodyPr>
          <a:lstStyle/>
          <a:p>
            <a:pPr>
              <a:buFont typeface="Monotype Sorts" pitchFamily="2" charset="2"/>
              <a:buNone/>
            </a:pPr>
            <a:r>
              <a:rPr lang="es-ES" sz="1600">
                <a:solidFill>
                  <a:srgbClr val="0070C0"/>
                </a:solidFill>
                <a:latin typeface="Arial" charset="0"/>
                <a:cs typeface="Arial" charset="0"/>
              </a:rPr>
              <a:t>(Z1,Z2,…Zp)</a:t>
            </a:r>
          </a:p>
        </p:txBody>
      </p:sp>
      <p:sp>
        <p:nvSpPr>
          <p:cNvPr id="10248" name="5 CuadroTexto"/>
          <p:cNvSpPr txBox="1">
            <a:spLocks noChangeArrowheads="1"/>
          </p:cNvSpPr>
          <p:nvPr/>
        </p:nvSpPr>
        <p:spPr bwMode="auto">
          <a:xfrm>
            <a:off x="973138" y="5164138"/>
            <a:ext cx="1579562" cy="338137"/>
          </a:xfrm>
          <a:prstGeom prst="rect">
            <a:avLst/>
          </a:prstGeom>
          <a:noFill/>
          <a:ln w="9525">
            <a:noFill/>
            <a:miter lim="800000"/>
            <a:headEnd/>
            <a:tailEnd/>
          </a:ln>
        </p:spPr>
        <p:txBody>
          <a:bodyPr>
            <a:spAutoFit/>
          </a:bodyPr>
          <a:lstStyle/>
          <a:p>
            <a:pPr algn="r">
              <a:buFont typeface="Monotype Sorts" pitchFamily="2" charset="2"/>
              <a:buNone/>
            </a:pPr>
            <a:r>
              <a:rPr lang="es-ES" sz="1600">
                <a:solidFill>
                  <a:srgbClr val="0070C0"/>
                </a:solidFill>
                <a:latin typeface="Arial" charset="0"/>
                <a:cs typeface="Arial" charset="0"/>
              </a:rPr>
              <a:t>(Y1,Y2,…Ym</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Título"/>
          <p:cNvSpPr>
            <a:spLocks noGrp="1"/>
          </p:cNvSpPr>
          <p:nvPr>
            <p:ph type="title"/>
          </p:nvPr>
        </p:nvSpPr>
        <p:spPr/>
        <p:txBody>
          <a:bodyPr/>
          <a:lstStyle/>
          <a:p>
            <a:r>
              <a:rPr lang="es-ES" smtClean="0"/>
              <a:t>Introducción a los Sistemas Lógicos Secuenciales</a:t>
            </a:r>
          </a:p>
        </p:txBody>
      </p:sp>
      <p:sp>
        <p:nvSpPr>
          <p:cNvPr id="9" name="8 Marcador de contenido"/>
          <p:cNvSpPr>
            <a:spLocks noGrp="1"/>
          </p:cNvSpPr>
          <p:nvPr>
            <p:ph sz="half" idx="2"/>
          </p:nvPr>
        </p:nvSpPr>
        <p:spPr>
          <a:xfrm>
            <a:off x="4705350" y="1849438"/>
            <a:ext cx="4133850" cy="4094162"/>
          </a:xfrm>
        </p:spPr>
        <p:txBody>
          <a:bodyPr>
            <a:normAutofit fontScale="70000" lnSpcReduction="20000"/>
          </a:bodyPr>
          <a:lstStyle/>
          <a:p>
            <a:pPr>
              <a:defRPr/>
            </a:pPr>
            <a:r>
              <a:rPr lang="es-ES_tradnl" dirty="0" smtClean="0"/>
              <a:t>Un circuito secuencial puede ser representado según el modelo de </a:t>
            </a:r>
            <a:r>
              <a:rPr lang="es-ES_tradnl" dirty="0" err="1" smtClean="0"/>
              <a:t>Huffman</a:t>
            </a:r>
            <a:r>
              <a:rPr lang="es-ES_tradnl" dirty="0" smtClean="0"/>
              <a:t> por un bloque </a:t>
            </a:r>
            <a:r>
              <a:rPr lang="es-ES_tradnl" dirty="0" err="1" smtClean="0"/>
              <a:t>combinacional</a:t>
            </a:r>
            <a:r>
              <a:rPr lang="es-ES_tradnl" dirty="0" smtClean="0"/>
              <a:t> y un conjunto de elementos de memoria (Bi) tal como se puede ver en la figura</a:t>
            </a:r>
            <a:endParaRPr lang="es-ES" dirty="0" smtClean="0"/>
          </a:p>
          <a:p>
            <a:pPr>
              <a:defRPr/>
            </a:pPr>
            <a:r>
              <a:rPr lang="es-ES" dirty="0" smtClean="0">
                <a:latin typeface="Arial" pitchFamily="34" charset="0"/>
                <a:cs typeface="Arial" pitchFamily="34" charset="0"/>
              </a:rPr>
              <a:t>En estos circuitos las salidas son una función de las entradas y del estado de los elementos de la memoria, que a su vez es una función de las entradas previas (</a:t>
            </a:r>
            <a:r>
              <a:rPr lang="es-ES" dirty="0" err="1" smtClean="0">
                <a:latin typeface="Arial" pitchFamily="34" charset="0"/>
                <a:cs typeface="Arial" pitchFamily="34" charset="0"/>
              </a:rPr>
              <a:t>Yi</a:t>
            </a:r>
            <a:r>
              <a:rPr lang="es-ES" dirty="0" smtClean="0">
                <a:latin typeface="Arial" pitchFamily="34" charset="0"/>
                <a:cs typeface="Arial" pitchFamily="34" charset="0"/>
              </a:rPr>
              <a:t>)</a:t>
            </a:r>
            <a:endParaRPr lang="es-ES" dirty="0">
              <a:latin typeface="Arial" pitchFamily="34" charset="0"/>
              <a:cs typeface="Arial" pitchFamily="34" charset="0"/>
            </a:endParaRPr>
          </a:p>
        </p:txBody>
      </p:sp>
      <p:sp>
        <p:nvSpPr>
          <p:cNvPr id="11268"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C6843161-877C-4BF6-9D00-6C0951F19105}" type="slidenum">
              <a:rPr lang="es-ES_tradnl" smtClean="0"/>
              <a:pPr/>
              <a:t>6</a:t>
            </a:fld>
            <a:endParaRPr lang="es-ES_tradnl" smtClean="0"/>
          </a:p>
          <a:p>
            <a:endParaRPr lang="es-ES_tradnl" smtClean="0"/>
          </a:p>
        </p:txBody>
      </p:sp>
      <p:pic>
        <p:nvPicPr>
          <p:cNvPr id="11269" name="Picture 4"/>
          <p:cNvPicPr>
            <a:picLocks noChangeAspect="1" noChangeArrowheads="1"/>
          </p:cNvPicPr>
          <p:nvPr/>
        </p:nvPicPr>
        <p:blipFill>
          <a:blip r:embed="rId3"/>
          <a:srcRect/>
          <a:stretch>
            <a:fillRect/>
          </a:stretch>
        </p:blipFill>
        <p:spPr bwMode="auto">
          <a:xfrm>
            <a:off x="184150" y="1849438"/>
            <a:ext cx="4521200" cy="38100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Marcador de contenido"/>
          <p:cNvSpPr>
            <a:spLocks noGrp="1"/>
          </p:cNvSpPr>
          <p:nvPr>
            <p:ph idx="1"/>
          </p:nvPr>
        </p:nvSpPr>
        <p:spPr>
          <a:xfrm>
            <a:off x="420688" y="1447800"/>
            <a:ext cx="8418512" cy="1484313"/>
          </a:xfrm>
        </p:spPr>
        <p:txBody>
          <a:bodyPr/>
          <a:lstStyle/>
          <a:p>
            <a:pPr algn="just" eaLnBrk="1" hangingPunct="1"/>
            <a:r>
              <a:rPr lang="es-ES" smtClean="0"/>
              <a:t>En las máquinas de estados que siguen la estructura del </a:t>
            </a:r>
            <a:r>
              <a:rPr lang="es-ES" u="sng" smtClean="0"/>
              <a:t>modelo de Mealy, </a:t>
            </a:r>
            <a:r>
              <a:rPr lang="es-ES" smtClean="0"/>
              <a:t>las funciones de salida del sistema dependen de las entradas y de las variables de estado presentes almacenadas en los biestables (memoria)</a:t>
            </a:r>
          </a:p>
        </p:txBody>
      </p:sp>
      <p:sp>
        <p:nvSpPr>
          <p:cNvPr id="12291" name="2 Título"/>
          <p:cNvSpPr>
            <a:spLocks noGrp="1"/>
          </p:cNvSpPr>
          <p:nvPr>
            <p:ph type="title"/>
          </p:nvPr>
        </p:nvSpPr>
        <p:spPr/>
        <p:txBody>
          <a:bodyPr/>
          <a:lstStyle/>
          <a:p>
            <a:r>
              <a:rPr lang="es-ES" smtClean="0"/>
              <a:t>Autómata de Mealy</a:t>
            </a:r>
          </a:p>
        </p:txBody>
      </p:sp>
      <p:sp>
        <p:nvSpPr>
          <p:cNvPr id="12292"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5905057E-2CD9-4CE0-BAB6-EE65C4FD34B3}" type="slidenum">
              <a:rPr lang="es-ES_tradnl" smtClean="0"/>
              <a:pPr/>
              <a:t>7</a:t>
            </a:fld>
            <a:endParaRPr lang="es-ES_tradnl" smtClean="0"/>
          </a:p>
          <a:p>
            <a:endParaRPr lang="es-ES_tradnl" smtClean="0"/>
          </a:p>
        </p:txBody>
      </p:sp>
      <p:pic>
        <p:nvPicPr>
          <p:cNvPr id="12293" name="Picture 7" descr="http://www.virtual.unal.edu.co/cursos/ingenieria/2000477/lecciones/images/070101.gif"/>
          <p:cNvPicPr>
            <a:picLocks noChangeAspect="1" noChangeArrowheads="1"/>
          </p:cNvPicPr>
          <p:nvPr/>
        </p:nvPicPr>
        <p:blipFill>
          <a:blip r:embed="rId3"/>
          <a:srcRect/>
          <a:stretch>
            <a:fillRect/>
          </a:stretch>
        </p:blipFill>
        <p:spPr bwMode="auto">
          <a:xfrm>
            <a:off x="1733550" y="3340100"/>
            <a:ext cx="5191125" cy="2366963"/>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Marcador de contenido"/>
          <p:cNvSpPr>
            <a:spLocks noGrp="1"/>
          </p:cNvSpPr>
          <p:nvPr>
            <p:ph idx="1"/>
          </p:nvPr>
        </p:nvSpPr>
        <p:spPr>
          <a:xfrm>
            <a:off x="420688" y="1447800"/>
            <a:ext cx="8418512" cy="1611313"/>
          </a:xfrm>
        </p:spPr>
        <p:txBody>
          <a:bodyPr/>
          <a:lstStyle/>
          <a:p>
            <a:r>
              <a:rPr lang="es-ES" dirty="0" smtClean="0"/>
              <a:t>Las máquinas de estados que siguen la estructura del </a:t>
            </a:r>
            <a:r>
              <a:rPr lang="es-ES" u="sng" dirty="0" smtClean="0"/>
              <a:t>modelo de Moore</a:t>
            </a:r>
            <a:r>
              <a:rPr lang="es-ES" dirty="0" smtClean="0"/>
              <a:t> se caracterizan porque las funciones de salida del sistema dependen exclusivamente de las variables de estado </a:t>
            </a:r>
            <a:r>
              <a:rPr lang="es-ES" dirty="0" smtClean="0"/>
              <a:t>presentes</a:t>
            </a:r>
            <a:endParaRPr lang="es-ES" dirty="0" smtClean="0"/>
          </a:p>
        </p:txBody>
      </p:sp>
      <p:sp>
        <p:nvSpPr>
          <p:cNvPr id="13315" name="2 Título"/>
          <p:cNvSpPr>
            <a:spLocks noGrp="1"/>
          </p:cNvSpPr>
          <p:nvPr>
            <p:ph type="title"/>
          </p:nvPr>
        </p:nvSpPr>
        <p:spPr/>
        <p:txBody>
          <a:bodyPr/>
          <a:lstStyle/>
          <a:p>
            <a:r>
              <a:rPr lang="es-ES" smtClean="0"/>
              <a:t>Autómata de Moore</a:t>
            </a:r>
          </a:p>
        </p:txBody>
      </p:sp>
      <p:sp>
        <p:nvSpPr>
          <p:cNvPr id="13316"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9AAEFF37-53C4-4DEE-B834-1EE79A2133A7}" type="slidenum">
              <a:rPr lang="es-ES_tradnl" smtClean="0"/>
              <a:pPr/>
              <a:t>8</a:t>
            </a:fld>
            <a:endParaRPr lang="es-ES_tradnl" smtClean="0"/>
          </a:p>
          <a:p>
            <a:endParaRPr lang="es-ES_tradnl" smtClean="0"/>
          </a:p>
        </p:txBody>
      </p:sp>
      <p:pic>
        <p:nvPicPr>
          <p:cNvPr id="13317" name="Picture 7" descr="http://www.virtual.unal.edu.co/cursos/ingenieria/2000477/lecciones/images/070102.gif"/>
          <p:cNvPicPr>
            <a:picLocks noChangeAspect="1" noChangeArrowheads="1"/>
          </p:cNvPicPr>
          <p:nvPr/>
        </p:nvPicPr>
        <p:blipFill>
          <a:blip r:embed="rId3"/>
          <a:srcRect/>
          <a:stretch>
            <a:fillRect/>
          </a:stretch>
        </p:blipFill>
        <p:spPr bwMode="auto">
          <a:xfrm>
            <a:off x="1325563" y="3654425"/>
            <a:ext cx="6249987" cy="1957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contenido"/>
          <p:cNvSpPr>
            <a:spLocks noGrp="1"/>
          </p:cNvSpPr>
          <p:nvPr>
            <p:ph idx="1"/>
          </p:nvPr>
        </p:nvSpPr>
        <p:spPr>
          <a:xfrm>
            <a:off x="420688" y="1447800"/>
            <a:ext cx="8418512" cy="1327150"/>
          </a:xfrm>
        </p:spPr>
        <p:txBody>
          <a:bodyPr/>
          <a:lstStyle/>
          <a:p>
            <a:r>
              <a:rPr lang="es-ES" smtClean="0"/>
              <a:t>En los SLSS los cambios de estado ocurren solo en instantes determinados establecidos por los pulsos de sincronización de un circuito reloj</a:t>
            </a:r>
          </a:p>
        </p:txBody>
      </p:sp>
      <p:sp>
        <p:nvSpPr>
          <p:cNvPr id="14339" name="2 Título"/>
          <p:cNvSpPr>
            <a:spLocks noGrp="1"/>
          </p:cNvSpPr>
          <p:nvPr>
            <p:ph type="title"/>
          </p:nvPr>
        </p:nvSpPr>
        <p:spPr/>
        <p:txBody>
          <a:bodyPr/>
          <a:lstStyle/>
          <a:p>
            <a:r>
              <a:rPr lang="es-ES" smtClean="0"/>
              <a:t>Introducción a los Sistemas Lógicos Secuenciales sincrónicos (SLSS)</a:t>
            </a:r>
          </a:p>
        </p:txBody>
      </p:sp>
      <p:sp>
        <p:nvSpPr>
          <p:cNvPr id="14340" name="3 Marcador de pie de página"/>
          <p:cNvSpPr>
            <a:spLocks noGrp="1"/>
          </p:cNvSpPr>
          <p:nvPr>
            <p:ph type="ftr" sz="quarter" idx="10"/>
          </p:nvPr>
        </p:nvSpPr>
        <p:spPr>
          <a:noFill/>
        </p:spPr>
        <p:txBody>
          <a:bodyPr/>
          <a:lstStyle/>
          <a:p>
            <a:r>
              <a:rPr lang="es-ES_tradnl" smtClean="0"/>
              <a:t>FFTI. Tema 9. Introducción a las FSM. Elementos básicos de memoria. </a:t>
            </a:r>
            <a:fld id="{9C608C24-AE47-48BB-992A-0136003FEB79}" type="slidenum">
              <a:rPr lang="es-ES_tradnl" smtClean="0"/>
              <a:pPr/>
              <a:t>9</a:t>
            </a:fld>
            <a:endParaRPr lang="es-ES_tradnl" smtClean="0"/>
          </a:p>
        </p:txBody>
      </p:sp>
      <p:pic>
        <p:nvPicPr>
          <p:cNvPr id="14341" name="Picture 7"/>
          <p:cNvPicPr>
            <a:picLocks noChangeAspect="1" noChangeArrowheads="1"/>
          </p:cNvPicPr>
          <p:nvPr/>
        </p:nvPicPr>
        <p:blipFill>
          <a:blip r:embed="rId2"/>
          <a:srcRect/>
          <a:stretch>
            <a:fillRect/>
          </a:stretch>
        </p:blipFill>
        <p:spPr bwMode="auto">
          <a:xfrm>
            <a:off x="1508125" y="2774950"/>
            <a:ext cx="6126163" cy="3133725"/>
          </a:xfrm>
          <a:prstGeom prst="rect">
            <a:avLst/>
          </a:prstGeom>
          <a:noFill/>
          <a:ln w="9525" algn="ctr">
            <a:noFill/>
            <a:miter lim="800000"/>
            <a:headEnd/>
            <a:tailEnd/>
          </a:ln>
        </p:spPr>
      </p:pic>
    </p:spTree>
  </p:cSld>
  <p:clrMapOvr>
    <a:masterClrMapping/>
  </p:clrMapOvr>
</p:sld>
</file>

<file path=ppt/theme/theme1.xml><?xml version="1.0" encoding="utf-8"?>
<a:theme xmlns:a="http://schemas.openxmlformats.org/drawingml/2006/main" name="2_Tema 0. Introducción">
  <a:themeElements>
    <a:clrScheme name="2_Tema 0. Introducció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2_Tema 0. Introducción">
      <a:majorFont>
        <a:latin typeface="Arial Black"/>
        <a:ea typeface=""/>
        <a:cs typeface=""/>
      </a:majorFont>
      <a:minorFont>
        <a:latin typeface="Arial Blac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34963" marR="0" indent="-334963" algn="l" defTabSz="893763" rtl="0" eaLnBrk="0" fontAlgn="base" latinLnBrk="0" hangingPunct="0">
          <a:lnSpc>
            <a:spcPct val="100000"/>
          </a:lnSpc>
          <a:spcBef>
            <a:spcPct val="20000"/>
          </a:spcBef>
          <a:spcAft>
            <a:spcPct val="25000"/>
          </a:spcAft>
          <a:buClr>
            <a:schemeClr val="accent2"/>
          </a:buClr>
          <a:buSzPct val="80000"/>
          <a:buFont typeface="Monotype Sorts" pitchFamily="2" charset="2"/>
          <a:buChar char="n"/>
          <a:tabLst/>
          <a:defRPr kumimoji="0" lang="en-GB" sz="1900" b="1" i="0" u="none" strike="noStrike" cap="none" normalizeH="0" baseline="0" smtClean="0">
            <a:ln>
              <a:noFill/>
            </a:ln>
            <a:solidFill>
              <a:srgbClr val="993300"/>
            </a:solidFill>
            <a:effectLst/>
            <a:latin typeface="Arial Black"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34963" marR="0" indent="-334963" algn="l" defTabSz="893763" rtl="0" eaLnBrk="0" fontAlgn="base" latinLnBrk="0" hangingPunct="0">
          <a:lnSpc>
            <a:spcPct val="100000"/>
          </a:lnSpc>
          <a:spcBef>
            <a:spcPct val="20000"/>
          </a:spcBef>
          <a:spcAft>
            <a:spcPct val="25000"/>
          </a:spcAft>
          <a:buClr>
            <a:schemeClr val="accent2"/>
          </a:buClr>
          <a:buSzPct val="80000"/>
          <a:buFont typeface="Monotype Sorts" pitchFamily="2" charset="2"/>
          <a:buChar char="n"/>
          <a:tabLst/>
          <a:defRPr kumimoji="0" lang="en-GB" sz="1900" b="1" i="0" u="none" strike="noStrike" cap="none" normalizeH="0" baseline="0" smtClean="0">
            <a:ln>
              <a:noFill/>
            </a:ln>
            <a:solidFill>
              <a:srgbClr val="993300"/>
            </a:solidFill>
            <a:effectLst/>
            <a:latin typeface="Arial Black" pitchFamily="34" charset="0"/>
          </a:defRPr>
        </a:defPPr>
      </a:lstStyle>
    </a:lnDef>
  </a:objectDefaults>
  <a:extraClrSchemeLst>
    <a:extraClrScheme>
      <a:clrScheme name="2_Tema 0. Introducció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Tema 0. Introducció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Tema 0. Introducció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Tema 0. Introducció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Tema 0. Introducció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Tema 0. Introducció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Tema 0. Introducció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Plantilla de Temas</Template>
  <TotalTime>5061</TotalTime>
  <Words>2281</Words>
  <Application>Microsoft Office PowerPoint</Application>
  <PresentationFormat>Transparencia</PresentationFormat>
  <Paragraphs>180</Paragraphs>
  <Slides>33</Slides>
  <Notes>16</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33</vt:i4>
      </vt:variant>
    </vt:vector>
  </HeadingPairs>
  <TitlesOfParts>
    <vt:vector size="39" baseType="lpstr">
      <vt:lpstr>Arial Black</vt:lpstr>
      <vt:lpstr>Monotype Sorts</vt:lpstr>
      <vt:lpstr>Arial</vt:lpstr>
      <vt:lpstr>Times New Roman</vt:lpstr>
      <vt:lpstr>Wingdings</vt:lpstr>
      <vt:lpstr>2_Tema 0. Introducción</vt:lpstr>
      <vt:lpstr>FUNDAMENTOS FÍSICOS Y TECNOLÓGICOS DE LA INFORMÁTICA</vt:lpstr>
      <vt:lpstr>Índice</vt:lpstr>
      <vt:lpstr>Introducción a los Sistemas Lógicos Combinacionales</vt:lpstr>
      <vt:lpstr>Introducción a los Sistemas Lógicos Secuenciales</vt:lpstr>
      <vt:lpstr>Introducción a los Sistemas Lógicos Secuenciales</vt:lpstr>
      <vt:lpstr>Introducción a los Sistemas Lógicos Secuenciales</vt:lpstr>
      <vt:lpstr>Autómata de Mealy</vt:lpstr>
      <vt:lpstr>Autómata de Moore</vt:lpstr>
      <vt:lpstr>Introducción a los Sistemas Lógicos Secuenciales sincrónicos (SLSS)</vt:lpstr>
      <vt:lpstr>Introducción a los Sistemas Lógicos Secuenciales  asincrónicos</vt:lpstr>
      <vt:lpstr>Tipos de circuitos secuenciales</vt:lpstr>
      <vt:lpstr>Los biestables</vt:lpstr>
      <vt:lpstr>Tipos de biestables</vt:lpstr>
      <vt:lpstr>Tipos de biestables</vt:lpstr>
      <vt:lpstr>Biestables síncronos</vt:lpstr>
      <vt:lpstr>Biestables RS. Representaciones</vt:lpstr>
      <vt:lpstr>Biestables. Entradas asíncronas</vt:lpstr>
      <vt:lpstr>Implementación de un biestable</vt:lpstr>
      <vt:lpstr>El biestable RS</vt:lpstr>
      <vt:lpstr>El biestable D con habilitación</vt:lpstr>
      <vt:lpstr>El biestable D síncrono por flanco</vt:lpstr>
      <vt:lpstr>El biestable JK síncrono por flanco de bajada</vt:lpstr>
      <vt:lpstr>El biestable D maestro-esclavo</vt:lpstr>
      <vt:lpstr>El biestable JK síncrono por flanco de bajada</vt:lpstr>
      <vt:lpstr>Implementación del biestable JK</vt:lpstr>
      <vt:lpstr>Circuito comercial JK síncrono 7476 con entradas asíncronas</vt:lpstr>
      <vt:lpstr>El biestable JK síncrono master-slave</vt:lpstr>
      <vt:lpstr>El biestable T</vt:lpstr>
      <vt:lpstr>El biestable T</vt:lpstr>
      <vt:lpstr>Parámetros 1: tiempos de propagación</vt:lpstr>
      <vt:lpstr>Parámetros 2: tiempo de set-up y de hold</vt:lpstr>
      <vt:lpstr>Tiempos de propagación, setup y hold</vt:lpstr>
      <vt:lpstr>Parámetros 3. Frecuencia máxima de reloj, anchura de los pulsos asíncronos, disipación de potencia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TECNOLOGÍA DE EQUIPOS INFORMÁTICOS</dc:title>
  <dc:creator>Juan Cuervas-Mons</dc:creator>
  <dc:description>FORMATO DE EDICION:_x000d_
-&gt;configurar pagina-&gt;tamaño=transparencia_x000d_
-&gt;configurar pagina-&gt;orientación= todo vertical_x000d_
-Texto notas=arial 10:interlineado=1: antes parrafo=0: despues=1</dc:description>
  <cp:lastModifiedBy>juan</cp:lastModifiedBy>
  <cp:revision>262</cp:revision>
  <dcterms:created xsi:type="dcterms:W3CDTF">2003-11-19T18:39:51Z</dcterms:created>
  <dcterms:modified xsi:type="dcterms:W3CDTF">2013-11-25T18:24:06Z</dcterms:modified>
</cp:coreProperties>
</file>